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7" r:id="rId6"/>
    <p:sldId id="258" r:id="rId7"/>
    <p:sldId id="282" r:id="rId8"/>
    <p:sldId id="284" r:id="rId9"/>
    <p:sldId id="285" r:id="rId10"/>
    <p:sldId id="286" r:id="rId11"/>
    <p:sldId id="287" r:id="rId12"/>
    <p:sldId id="290" r:id="rId13"/>
    <p:sldId id="289" r:id="rId14"/>
    <p:sldId id="288" r:id="rId15"/>
    <p:sldId id="291" r:id="rId16"/>
    <p:sldId id="292" r:id="rId17"/>
    <p:sldId id="27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89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724" autoAdjust="0"/>
  </p:normalViewPr>
  <p:slideViewPr>
    <p:cSldViewPr snapToGrid="0">
      <p:cViewPr varScale="1">
        <p:scale>
          <a:sx n="69" d="100"/>
          <a:sy n="69" d="100"/>
        </p:scale>
        <p:origin x="780" y="66"/>
      </p:cViewPr>
      <p:guideLst/>
    </p:cSldViewPr>
  </p:slideViewPr>
  <p:outlineViewPr>
    <p:cViewPr>
      <p:scale>
        <a:sx n="33" d="100"/>
        <a:sy n="33" d="100"/>
      </p:scale>
      <p:origin x="0" y="-8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2299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8FCD50D-240B-4202-BA15-9436303309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986A40-88CC-4CF8-A82C-0522A84173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B78CE2-C833-4BFB-B646-A41BF50DD3DE}" type="datetimeFigureOut">
              <a:rPr lang="en-US" smtClean="0"/>
              <a:t>4/20/2024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1F718-5D0C-484C-9E94-4002D1F60A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46DE25-1D25-4297-ACEE-43B0A6165A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706342-55CD-4F55-9921-27DD6E1BAC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9513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5D0CA-A9EA-4786-92CB-50D9D9B29FEF}" type="datetimeFigureOut">
              <a:rPr lang="en-US" smtClean="0"/>
              <a:t>4/20/2024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86772-94DE-41DD-845F-738AE05EE9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425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86772-94DE-41DD-845F-738AE05EE90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971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86772-94DE-41DD-845F-738AE05EE90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788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86772-94DE-41DD-845F-738AE05EE90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15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86772-94DE-41DD-845F-738AE05EE90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9408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86772-94DE-41DD-845F-738AE05EE90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455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86772-94DE-41DD-845F-738AE05EE90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808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86772-94DE-41DD-845F-738AE05EE90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565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86772-94DE-41DD-845F-738AE05EE90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58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86772-94DE-41DD-845F-738AE05EE90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23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86772-94DE-41DD-845F-738AE05EE90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94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BE5F371-5525-435D-A976-3813CDC7E2F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332B57-459F-4669-8A88-96A6A1E14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3925" y="0"/>
            <a:ext cx="5758075" cy="5391215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tIns="5394960" anchor="b"/>
          <a:lstStyle>
            <a:lvl1pPr>
              <a:lnSpc>
                <a:spcPct val="80000"/>
              </a:lnSpc>
              <a:defRPr sz="60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F4472392-D2F6-424E-BA23-46AF83099F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33926" y="5391215"/>
            <a:ext cx="5758074" cy="1466785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anchor="t"/>
          <a:lstStyle>
            <a:lvl1pPr marL="0" indent="0">
              <a:lnSpc>
                <a:spcPct val="100000"/>
              </a:lnSpc>
              <a:buNone/>
              <a:defRPr sz="2000" i="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49209FF-BA53-4DEA-823A-B6660FF169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4000"/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0"/>
            <a:ext cx="6434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381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for Product Launch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raphic 43">
            <a:extLst>
              <a:ext uri="{FF2B5EF4-FFF2-40B4-BE49-F238E27FC236}">
                <a16:creationId xmlns:a16="http://schemas.microsoft.com/office/drawing/2014/main" id="{D76CD6FD-D22D-437F-BDAE-7B3ECB0EF5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4729937" y="0"/>
            <a:ext cx="7462063" cy="6858000"/>
          </a:xfrm>
          <a:custGeom>
            <a:avLst/>
            <a:gdLst>
              <a:gd name="connsiteX0" fmla="*/ 2766060 w 5591365"/>
              <a:gd name="connsiteY0" fmla="*/ 1566101 h 5138737"/>
              <a:gd name="connsiteX1" fmla="*/ 658749 w 5591365"/>
              <a:gd name="connsiteY1" fmla="*/ 2875979 h 5138737"/>
              <a:gd name="connsiteX2" fmla="*/ 0 w 5591365"/>
              <a:gd name="connsiteY2" fmla="*/ 4702016 h 5138737"/>
              <a:gd name="connsiteX3" fmla="*/ 26670 w 5591365"/>
              <a:gd name="connsiteY3" fmla="*/ 5138738 h 5138737"/>
              <a:gd name="connsiteX4" fmla="*/ 2675763 w 5591365"/>
              <a:gd name="connsiteY4" fmla="*/ 5138738 h 5138737"/>
              <a:gd name="connsiteX5" fmla="*/ 2481072 w 5591365"/>
              <a:gd name="connsiteY5" fmla="*/ 4439984 h 5138737"/>
              <a:gd name="connsiteX6" fmla="*/ 2804636 w 5591365"/>
              <a:gd name="connsiteY6" fmla="*/ 3584734 h 5138737"/>
              <a:gd name="connsiteX7" fmla="*/ 3798570 w 5591365"/>
              <a:gd name="connsiteY7" fmla="*/ 2814257 h 5138737"/>
              <a:gd name="connsiteX8" fmla="*/ 5378101 w 5591365"/>
              <a:gd name="connsiteY8" fmla="*/ 4717352 h 5138737"/>
              <a:gd name="connsiteX9" fmla="*/ 4949381 w 5591365"/>
              <a:gd name="connsiteY9" fmla="*/ 5138642 h 5138737"/>
              <a:gd name="connsiteX10" fmla="*/ 5591366 w 5591365"/>
              <a:gd name="connsiteY10" fmla="*/ 5138642 h 5138737"/>
              <a:gd name="connsiteX11" fmla="*/ 5591366 w 5591365"/>
              <a:gd name="connsiteY11" fmla="*/ 0 h 5138737"/>
              <a:gd name="connsiteX12" fmla="*/ 5397056 w 5591365"/>
              <a:gd name="connsiteY12" fmla="*/ 0 h 5138737"/>
              <a:gd name="connsiteX13" fmla="*/ 4684681 w 5591365"/>
              <a:gd name="connsiteY13" fmla="*/ 595217 h 5138737"/>
              <a:gd name="connsiteX14" fmla="*/ 4254627 w 5591365"/>
              <a:gd name="connsiteY14" fmla="*/ 0 h 5138737"/>
              <a:gd name="connsiteX15" fmla="*/ 1910620 w 5591365"/>
              <a:gd name="connsiteY15" fmla="*/ 0 h 5138737"/>
              <a:gd name="connsiteX16" fmla="*/ 2018633 w 5591365"/>
              <a:gd name="connsiteY16" fmla="*/ 314039 h 5138737"/>
              <a:gd name="connsiteX17" fmla="*/ 2766060 w 5591365"/>
              <a:gd name="connsiteY17" fmla="*/ 1566101 h 51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591365" h="5138737">
                <a:moveTo>
                  <a:pt x="2766060" y="1566101"/>
                </a:moveTo>
                <a:cubicBezTo>
                  <a:pt x="1800416" y="1946243"/>
                  <a:pt x="1097947" y="2382869"/>
                  <a:pt x="658749" y="2875979"/>
                </a:cubicBezTo>
                <a:cubicBezTo>
                  <a:pt x="219551" y="3368993"/>
                  <a:pt x="0" y="3977735"/>
                  <a:pt x="0" y="4702016"/>
                </a:cubicBezTo>
                <a:cubicBezTo>
                  <a:pt x="0" y="4853178"/>
                  <a:pt x="9049" y="4998720"/>
                  <a:pt x="26670" y="5138738"/>
                </a:cubicBezTo>
                <a:lnTo>
                  <a:pt x="2675763" y="5138738"/>
                </a:lnTo>
                <a:cubicBezTo>
                  <a:pt x="2546033" y="4937951"/>
                  <a:pt x="2481072" y="4705065"/>
                  <a:pt x="2481072" y="4439984"/>
                </a:cubicBezTo>
                <a:cubicBezTo>
                  <a:pt x="2481072" y="4136898"/>
                  <a:pt x="2588990" y="3851815"/>
                  <a:pt x="2804636" y="3584734"/>
                </a:cubicBezTo>
                <a:cubicBezTo>
                  <a:pt x="3020378" y="3317653"/>
                  <a:pt x="3351657" y="3060764"/>
                  <a:pt x="3798570" y="2814257"/>
                </a:cubicBezTo>
                <a:lnTo>
                  <a:pt x="5378101" y="4717352"/>
                </a:lnTo>
                <a:cubicBezTo>
                  <a:pt x="5225510" y="4879181"/>
                  <a:pt x="5082635" y="5019580"/>
                  <a:pt x="4949381" y="5138642"/>
                </a:cubicBezTo>
                <a:lnTo>
                  <a:pt x="5591366" y="5138642"/>
                </a:lnTo>
                <a:lnTo>
                  <a:pt x="5591366" y="0"/>
                </a:lnTo>
                <a:lnTo>
                  <a:pt x="5397056" y="0"/>
                </a:lnTo>
                <a:cubicBezTo>
                  <a:pt x="5226368" y="200978"/>
                  <a:pt x="4988910" y="399383"/>
                  <a:pt x="4684681" y="595217"/>
                </a:cubicBezTo>
                <a:cubicBezTo>
                  <a:pt x="4507230" y="377000"/>
                  <a:pt x="4364070" y="178689"/>
                  <a:pt x="4254627" y="0"/>
                </a:cubicBezTo>
                <a:lnTo>
                  <a:pt x="1910620" y="0"/>
                </a:lnTo>
                <a:cubicBezTo>
                  <a:pt x="1941005" y="105728"/>
                  <a:pt x="1976914" y="210407"/>
                  <a:pt x="2018633" y="314039"/>
                </a:cubicBezTo>
                <a:cubicBezTo>
                  <a:pt x="2172748" y="696754"/>
                  <a:pt x="2421922" y="1114044"/>
                  <a:pt x="2766060" y="156610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08A071-1D5B-4870-BDE1-3D78609407E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51982" y="1584731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C4D3E7-34AF-4BBC-820B-B9D5B5582A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51982" y="3058235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35B180-197F-4655-9DF9-6F97871FDF4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951982" y="4531739"/>
            <a:ext cx="1435618" cy="12395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E411CF-DDD5-47E6-AE48-6E78CED7499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298164" y="1584731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1CE1B6-B343-4CB0-8870-8F3029C9402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6298164" y="3058235"/>
            <a:ext cx="1435618" cy="12395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DF789-75CD-4A82-A55E-B3FA178A94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531" y="521208"/>
            <a:ext cx="10302551" cy="535197"/>
          </a:xfrm>
          <a:prstGeom prst="rect">
            <a:avLst/>
          </a:prstGeom>
        </p:spPr>
        <p:txBody>
          <a:bodyPr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8148E7C4-0020-4D4D-98B4-CF74932ABA7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1983" y="1584731"/>
            <a:ext cx="1435618" cy="12395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#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61FBF8-345F-44C0-8E07-2ADA2912EB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78239" y="1530267"/>
            <a:ext cx="3365361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443AAEC-2D13-4AEA-B6F3-64CD19F537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78031" y="1798653"/>
            <a:ext cx="3365018" cy="10255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E645377D-2B37-46EC-85C8-CA0175FE7C7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98439" y="1584731"/>
            <a:ext cx="1435618" cy="12395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#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2BEF198A-8B55-4495-8E2C-7353D5ECB31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22399" y="1530267"/>
            <a:ext cx="3365361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C1789F23-CF61-46B6-8E1F-7AB61D2742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22191" y="1798653"/>
            <a:ext cx="3365018" cy="10255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F3E1A50-0136-4F59-B77E-5F459F00AF3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1982" y="3058235"/>
            <a:ext cx="1435618" cy="123952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#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D867EC1-9F32-4507-9D3D-FD5C7065FB9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68798" y="3025216"/>
            <a:ext cx="3365361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36" name="Text Placeholder 17">
            <a:extLst>
              <a:ext uri="{FF2B5EF4-FFF2-40B4-BE49-F238E27FC236}">
                <a16:creationId xmlns:a16="http://schemas.microsoft.com/office/drawing/2014/main" id="{273B4FE0-4DD8-43E5-A806-A3B5C606560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568590" y="3293602"/>
            <a:ext cx="3365018" cy="10031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49B6558B-2AB2-4BB0-B77C-1E54894F068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98438" y="3058235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#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0AF68C32-9E9C-41F0-9ACB-81A5B8E0616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912958" y="3025216"/>
            <a:ext cx="3365361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38" name="Text Placeholder 17">
            <a:extLst>
              <a:ext uri="{FF2B5EF4-FFF2-40B4-BE49-F238E27FC236}">
                <a16:creationId xmlns:a16="http://schemas.microsoft.com/office/drawing/2014/main" id="{B4555F9F-B048-4A3C-B1BD-6092008CEC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912750" y="3293602"/>
            <a:ext cx="3365018" cy="10031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F587FCAF-B449-43EB-AE84-1BF56D4ADA9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1982" y="4531739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#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C2A235B5-899D-4620-B89E-715B10591A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3951" y="4494630"/>
            <a:ext cx="3365361" cy="3651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40" name="Text Placeholder 17">
            <a:extLst>
              <a:ext uri="{FF2B5EF4-FFF2-40B4-BE49-F238E27FC236}">
                <a16:creationId xmlns:a16="http://schemas.microsoft.com/office/drawing/2014/main" id="{7EA8C6DF-B88C-428A-90D8-86C317465F2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563743" y="4763016"/>
            <a:ext cx="3365018" cy="100317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E0C1B-BDF6-473C-82EC-3298F22A6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F3231-43C6-49F7-B336-0E3A56D6D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41B9FC-FE60-4D5B-A7C5-BE8486B61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3008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E419E45-DB97-4DFC-BDE1-B4AD51B013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-1" y="1503644"/>
            <a:ext cx="12192001" cy="536486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281C62C9-FFA2-4AEE-8FC3-A4DAEFE274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5562" y="514418"/>
            <a:ext cx="10515600" cy="501852"/>
          </a:xfrm>
          <a:prstGeom prst="rect">
            <a:avLst/>
          </a:prstGeom>
        </p:spPr>
        <p:txBody>
          <a:bodyPr/>
          <a:lstStyle>
            <a:lvl1pPr>
              <a:defRPr sz="320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7AA5994-F868-4A06-B33A-66C8B51E9E5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495425"/>
            <a:ext cx="10515600" cy="46497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47C33-5A7A-4AED-9A52-3C23B79C6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DD258-4C4D-43B4-8A76-71FB3C4FC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DB112-1E48-4647-82C7-DB5A1769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45974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eas of Focu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raphic 11">
            <a:extLst>
              <a:ext uri="{FF2B5EF4-FFF2-40B4-BE49-F238E27FC236}">
                <a16:creationId xmlns:a16="http://schemas.microsoft.com/office/drawing/2014/main" id="{EC3DDEF0-31D2-4F9A-BC90-624839FC6C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2273204" y="0"/>
            <a:ext cx="7641807" cy="6858000"/>
          </a:xfrm>
          <a:custGeom>
            <a:avLst/>
            <a:gdLst>
              <a:gd name="connsiteX0" fmla="*/ 1545336 w 5726048"/>
              <a:gd name="connsiteY0" fmla="*/ 0 h 5138737"/>
              <a:gd name="connsiteX1" fmla="*/ 0 w 5726048"/>
              <a:gd name="connsiteY1" fmla="*/ 5138738 h 5138737"/>
              <a:gd name="connsiteX2" fmla="*/ 1837754 w 5726048"/>
              <a:gd name="connsiteY2" fmla="*/ 5138738 h 5138737"/>
              <a:gd name="connsiteX3" fmla="*/ 2697385 w 5726048"/>
              <a:gd name="connsiteY3" fmla="*/ 1510760 h 5138737"/>
              <a:gd name="connsiteX4" fmla="*/ 3593211 w 5726048"/>
              <a:gd name="connsiteY4" fmla="*/ 5138738 h 5138737"/>
              <a:gd name="connsiteX5" fmla="*/ 5726049 w 5726048"/>
              <a:gd name="connsiteY5" fmla="*/ 5138738 h 5138737"/>
              <a:gd name="connsiteX6" fmla="*/ 4256056 w 5726048"/>
              <a:gd name="connsiteY6" fmla="*/ 0 h 51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26048" h="5138737">
                <a:moveTo>
                  <a:pt x="1545336" y="0"/>
                </a:moveTo>
                <a:lnTo>
                  <a:pt x="0" y="5138738"/>
                </a:lnTo>
                <a:lnTo>
                  <a:pt x="1837754" y="5138738"/>
                </a:lnTo>
                <a:lnTo>
                  <a:pt x="2697385" y="1510760"/>
                </a:lnTo>
                <a:lnTo>
                  <a:pt x="3593211" y="5138738"/>
                </a:lnTo>
                <a:lnTo>
                  <a:pt x="5726049" y="5138738"/>
                </a:lnTo>
                <a:lnTo>
                  <a:pt x="4256056" y="0"/>
                </a:lnTo>
                <a:close/>
              </a:path>
            </a:pathLst>
          </a:custGeom>
          <a:solidFill>
            <a:schemeClr val="accent5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52DBD-FCE3-4200-8796-599AD76DB9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6862" y="894716"/>
            <a:ext cx="10515600" cy="495300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14">
            <a:extLst>
              <a:ext uri="{FF2B5EF4-FFF2-40B4-BE49-F238E27FC236}">
                <a16:creationId xmlns:a16="http://schemas.microsoft.com/office/drawing/2014/main" id="{4275A5D8-FFDD-4BA1-A19F-78CC721D90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0915" y="2215197"/>
            <a:ext cx="4376935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0916AEE1-7FDC-405E-B7F8-C3A7FEBD07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0707" y="2637562"/>
            <a:ext cx="4376489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14">
            <a:extLst>
              <a:ext uri="{FF2B5EF4-FFF2-40B4-BE49-F238E27FC236}">
                <a16:creationId xmlns:a16="http://schemas.microsoft.com/office/drawing/2014/main" id="{C244466E-4E38-43BC-A275-2E83B59875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73464" y="2215196"/>
            <a:ext cx="4376935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BDF3609D-E7F8-453C-B1CF-2E48118DEE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73945" y="2637561"/>
            <a:ext cx="4376490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F8B6E9-9794-42AA-BDE2-2F9DF1839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59A997-FE21-4068-BD9C-7510BF6E4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242B91-07C6-4985-8E15-8D98F1A56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8531360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w We Get Ther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1">
            <a:extLst>
              <a:ext uri="{FF2B5EF4-FFF2-40B4-BE49-F238E27FC236}">
                <a16:creationId xmlns:a16="http://schemas.microsoft.com/office/drawing/2014/main" id="{F35C7915-2A65-44A0-8407-F3A9430EA77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2273204" y="0"/>
            <a:ext cx="7641807" cy="6858000"/>
          </a:xfrm>
          <a:custGeom>
            <a:avLst/>
            <a:gdLst>
              <a:gd name="connsiteX0" fmla="*/ 1545336 w 5726048"/>
              <a:gd name="connsiteY0" fmla="*/ 0 h 5138737"/>
              <a:gd name="connsiteX1" fmla="*/ 0 w 5726048"/>
              <a:gd name="connsiteY1" fmla="*/ 5138738 h 5138737"/>
              <a:gd name="connsiteX2" fmla="*/ 1837754 w 5726048"/>
              <a:gd name="connsiteY2" fmla="*/ 5138738 h 5138737"/>
              <a:gd name="connsiteX3" fmla="*/ 2697385 w 5726048"/>
              <a:gd name="connsiteY3" fmla="*/ 1510760 h 5138737"/>
              <a:gd name="connsiteX4" fmla="*/ 3593211 w 5726048"/>
              <a:gd name="connsiteY4" fmla="*/ 5138738 h 5138737"/>
              <a:gd name="connsiteX5" fmla="*/ 5726049 w 5726048"/>
              <a:gd name="connsiteY5" fmla="*/ 5138738 h 5138737"/>
              <a:gd name="connsiteX6" fmla="*/ 4256056 w 5726048"/>
              <a:gd name="connsiteY6" fmla="*/ 0 h 51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26048" h="5138737">
                <a:moveTo>
                  <a:pt x="1545336" y="0"/>
                </a:moveTo>
                <a:lnTo>
                  <a:pt x="0" y="5138738"/>
                </a:lnTo>
                <a:lnTo>
                  <a:pt x="1837754" y="5138738"/>
                </a:lnTo>
                <a:lnTo>
                  <a:pt x="2697385" y="1510760"/>
                </a:lnTo>
                <a:lnTo>
                  <a:pt x="3593211" y="5138738"/>
                </a:lnTo>
                <a:lnTo>
                  <a:pt x="5726049" y="5138738"/>
                </a:lnTo>
                <a:lnTo>
                  <a:pt x="4256056" y="0"/>
                </a:lnTo>
                <a:close/>
              </a:path>
            </a:pathLst>
          </a:custGeom>
          <a:solidFill>
            <a:schemeClr val="accent5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F257D4-C810-4CFA-8B86-45EE05E1BC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869" y="893674"/>
            <a:ext cx="10515600" cy="495300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23C10DEF-E8ED-436F-B228-86D73E3D45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100" y="2216238"/>
            <a:ext cx="3604193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4CD509E6-3210-4BEC-B28E-BFF3CBD218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893" y="2638603"/>
            <a:ext cx="3603826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98D55AF8-203B-4573-910D-40DAA7E391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6540" y="2216238"/>
            <a:ext cx="3604193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AD2DFF4B-F817-4BFC-B12F-1E0457EF07B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6333" y="2638603"/>
            <a:ext cx="3603826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C8EFF5B-8675-4033-9576-3B84EED6C6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07980" y="2216238"/>
            <a:ext cx="3387610" cy="4223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 here 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id="{B47FAE44-E9F0-4F90-9E79-AFB6CE26F4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07772" y="2638603"/>
            <a:ext cx="3387265" cy="332572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B9BDF-11CB-4EA0-B2E4-1CD82B6ED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940558-56C3-4F42-A159-12BF88728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091AB6-67A9-4FEE-98C9-495A1CCB1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24570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5036E8E-72DC-4FB2-BC8F-CA1AD2F3B9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 flipV="1">
            <a:off x="0" y="0"/>
            <a:ext cx="609599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5E96FC-B47B-4DA1-9369-B765A705FA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2287" y="2068863"/>
            <a:ext cx="4594823" cy="557552"/>
          </a:xfrm>
          <a:prstGeom prst="rect">
            <a:avLst/>
          </a:prstGeom>
        </p:spPr>
        <p:txBody>
          <a:bodyPr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8800B990-833E-4C0D-A433-B21CF9A79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2287" y="2626414"/>
            <a:ext cx="4259684" cy="2859991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25000"/>
              </a:lnSpc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7627E8A-9EB4-41E2-8847-B5BDD7FC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62D8A98-3508-4B88-A239-BBFF76D51F4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6C103218-0175-45B7-900A-DF77A2CC6BE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5999" y="3429000"/>
            <a:ext cx="6096000" cy="3429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F1478D8-A909-4307-9777-531032CF2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5998" y="6356350"/>
            <a:ext cx="3249170" cy="501649"/>
          </a:xfrm>
          <a:solidFill>
            <a:schemeClr val="accent1">
              <a:lumMod val="50000"/>
              <a:alpha val="9000"/>
            </a:schemeClr>
          </a:solidFill>
        </p:spPr>
        <p:txBody>
          <a:bodyPr lIns="365760" bIns="182880"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33DDC16-EF3C-4507-A82A-86B1B82C86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45167" y="6356350"/>
            <a:ext cx="2846831" cy="501650"/>
          </a:xfrm>
          <a:solidFill>
            <a:schemeClr val="accent1">
              <a:lumMod val="50000"/>
              <a:alpha val="9000"/>
            </a:schemeClr>
          </a:solidFill>
        </p:spPr>
        <p:txBody>
          <a:bodyPr rIns="594360" bIns="18288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052999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61E42000-EF35-469E-8324-0C7BD97EF7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6FEB11-3B93-4C0A-A820-D5B092929B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5575851" cy="4210387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68680" bIns="182880" anchor="b"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CE695F7E-76BA-4A5F-9C71-C47DD1B567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4210388"/>
            <a:ext cx="5575849" cy="2118216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22960" anchor="t"/>
          <a:lstStyle>
            <a:lvl1pPr marL="0" indent="0">
              <a:lnSpc>
                <a:spcPct val="125000"/>
              </a:lnSpc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66E471-F864-4D68-9682-2E0108374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" y="6331226"/>
            <a:ext cx="3497063" cy="526774"/>
          </a:xfrm>
          <a:solidFill>
            <a:schemeClr val="accent1">
              <a:lumMod val="50000"/>
              <a:alpha val="9000"/>
            </a:schemeClr>
          </a:solidFill>
        </p:spPr>
        <p:txBody>
          <a:bodyPr lIns="850392" bIns="13716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32384D-15A3-4765-AA16-FD8F27E55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97062" y="6336472"/>
            <a:ext cx="5197878" cy="529397"/>
          </a:xfrm>
          <a:solidFill>
            <a:schemeClr val="accent1">
              <a:lumMod val="50000"/>
              <a:alpha val="9000"/>
            </a:schemeClr>
          </a:solidFill>
        </p:spPr>
        <p:txBody>
          <a:bodyPr bIns="18288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BEB306-C51D-4724-AA0E-9EFA95D698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94940" y="6328604"/>
            <a:ext cx="3497060" cy="529396"/>
          </a:xfrm>
          <a:solidFill>
            <a:schemeClr val="accent1">
              <a:lumMod val="50000"/>
              <a:alpha val="9000"/>
            </a:schemeClr>
          </a:solidFill>
        </p:spPr>
        <p:txBody>
          <a:bodyPr rIns="585216" bIns="18288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685546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ECBA8-B670-42D7-A41A-9EEF34539A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9826" y="1209670"/>
            <a:ext cx="5135764" cy="495300"/>
          </a:xfrm>
          <a:prstGeom prst="rect">
            <a:avLst/>
          </a:prstGeom>
        </p:spPr>
        <p:txBody>
          <a:bodyPr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D74CE58-DADF-49AA-ACA2-255E4E0CEFF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908065E7-24BC-4E6E-B716-10D3EFBE36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59826" y="1789866"/>
            <a:ext cx="5135764" cy="357725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buNone/>
              <a:defRPr sz="18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810BB-89E8-42E9-835D-08D37EEA1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8AC4F-C5EE-4991-A325-A93AAFB46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3368" y="6356350"/>
            <a:ext cx="2971800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67D8A0-22D0-4A0F-9295-1F6FA4AAC4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39528" y="6356350"/>
            <a:ext cx="175606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91946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FB531-EB7A-4EBE-8F44-25261902B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7463" y="986268"/>
            <a:ext cx="2893813" cy="1034385"/>
          </a:xfrm>
          <a:prstGeom prst="rect">
            <a:avLst/>
          </a:prstGeom>
        </p:spPr>
        <p:txBody>
          <a:bodyPr anchor="ctr"/>
          <a:lstStyle>
            <a:lvl1pPr algn="r">
              <a:defRPr sz="320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546163CD-B898-4FBF-A465-61F3E3E870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41407" y="699461"/>
            <a:ext cx="6547507" cy="1552015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5000"/>
              </a:lnSpc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661CDF2-6D55-4CB0-89A5-D6E2B7AA899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993571"/>
            <a:ext cx="12192000" cy="38644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25E9E-378B-4941-AEA1-E4C3CD151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3497062" cy="501650"/>
          </a:xfrm>
          <a:solidFill>
            <a:schemeClr val="accent6">
              <a:alpha val="7000"/>
            </a:schemeClr>
          </a:solidFill>
        </p:spPr>
        <p:txBody>
          <a:bodyPr lIns="841248" bIns="13716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2E291-B9AF-4251-9B9C-431263778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97062" y="6356350"/>
            <a:ext cx="5197878" cy="501650"/>
          </a:xfrm>
          <a:solidFill>
            <a:schemeClr val="accent6">
              <a:alpha val="7000"/>
            </a:schemeClr>
          </a:solidFill>
        </p:spPr>
        <p:txBody>
          <a:bodyPr bIns="18288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57E80-C904-497A-A70B-BB9ADEB3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94940" y="6356350"/>
            <a:ext cx="3497060" cy="501650"/>
          </a:xfrm>
          <a:solidFill>
            <a:schemeClr val="accent6">
              <a:alpha val="7000"/>
            </a:schemeClr>
          </a:solidFill>
        </p:spPr>
        <p:txBody>
          <a:bodyPr rIns="576072" bIns="18288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833183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ary 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FA64E0E-E550-49C2-B38B-9C648C6A5B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8B791D-4947-41E3-B728-76AB29D7C5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71176" y="0"/>
            <a:ext cx="4020824" cy="2300397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rIns="822960" anchor="b"/>
          <a:lstStyle>
            <a:lvl1pPr>
              <a:lnSpc>
                <a:spcPct val="80000"/>
              </a:lnSpc>
              <a:defRPr sz="4800" cap="all" spc="2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3B94FF5B-17D8-4363-BD43-E7FFC770F6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71176" y="2300396"/>
            <a:ext cx="4020824" cy="4557603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tIns="0" anchor="t"/>
          <a:lstStyle>
            <a:lvl1pPr marL="0" indent="0">
              <a:lnSpc>
                <a:spcPct val="100000"/>
              </a:lnSpc>
              <a:buNone/>
              <a:defRPr sz="2000" i="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84090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rterly Perform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C985EDE1-FE1A-4043-AB3E-E13190B7877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-1" y="1503644"/>
            <a:ext cx="12192001" cy="536486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F8FCAF0-1279-48CD-BFE0-EFED8A6779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5562" y="522081"/>
            <a:ext cx="10515600" cy="495300"/>
          </a:xfrm>
          <a:prstGeom prst="rect">
            <a:avLst/>
          </a:prstGeom>
        </p:spPr>
        <p:txBody>
          <a:bodyPr anchor="ctr"/>
          <a:lstStyle>
            <a:lvl1pPr>
              <a:defRPr sz="320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AAD25-9222-493C-B78E-39CBE372C97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53862" y="2025650"/>
            <a:ext cx="10580888" cy="40052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BDEB8E-59E0-4561-A350-0EDC248A1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9F8B16-6E70-48F1-ABCB-F2148C86D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EE72C9-BAB9-4BA3-B9CD-76AF01FEE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326018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eas of Growth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713D239-DB55-46D9-B88F-C809680A292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8153398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19D5FC72-7358-4D0F-9641-569FD46E3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193" y="546310"/>
            <a:ext cx="7121174" cy="495301"/>
          </a:xfrm>
          <a:prstGeom prst="rect">
            <a:avLst/>
          </a:prstGeom>
        </p:spPr>
        <p:txBody>
          <a:bodyPr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F33C1F73-10F3-4E1E-9979-32DF285843B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47725" y="1528474"/>
            <a:ext cx="6450013" cy="41287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EB65BE-7BDE-4397-B2E2-054F84A86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ED511C-2385-406C-93EF-6DBAA0E30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52731805-E2BE-413D-92F8-D2E87559B2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53398" y="0"/>
            <a:ext cx="4038602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9D6116-4671-4C7B-A118-E31B1369C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860383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650337A3-2F47-4D9A-B240-572DD3AE3F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3DDD687-62AC-4FD3-A6C3-9857FD3187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5970123" cy="4684719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22960" anchor="b"/>
          <a:lstStyle>
            <a:lvl1pPr>
              <a:lnSpc>
                <a:spcPct val="80000"/>
              </a:lnSpc>
              <a:spcBef>
                <a:spcPts val="1000"/>
              </a:spcBef>
              <a:defRPr sz="4000" cap="all" spc="200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72DB0EA3-58EE-48BD-8592-2D27FEC19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4684719"/>
            <a:ext cx="5970123" cy="2173281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22960" tIns="182880" anchor="t"/>
          <a:lstStyle>
            <a:lvl1pPr marL="0" indent="0">
              <a:lnSpc>
                <a:spcPct val="100000"/>
              </a:lnSpc>
              <a:buNone/>
              <a:defRPr sz="2000" i="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3E4EC-869C-4BBF-B0EC-C2DCA3143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793A8E-14B8-4534-832A-F3787F735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466EFA-EBB1-46E4-BC21-6BD36CBA4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E2DC116-1C4B-4BAE-B1C8-8EA04BBB833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4000"/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5970122" y="0"/>
            <a:ext cx="6221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01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Team_4-U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aphic 31">
            <a:extLst>
              <a:ext uri="{FF2B5EF4-FFF2-40B4-BE49-F238E27FC236}">
                <a16:creationId xmlns:a16="http://schemas.microsoft.com/office/drawing/2014/main" id="{CF0790E0-1B60-43FC-9885-BE17713C51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-3" y="0"/>
            <a:ext cx="12203044" cy="6857999"/>
            <a:chOff x="1524000" y="857250"/>
            <a:chExt cx="9143809" cy="5138737"/>
          </a:xfrm>
          <a:solidFill>
            <a:schemeClr val="accent2">
              <a:lumMod val="20000"/>
              <a:lumOff val="80000"/>
              <a:alpha val="10000"/>
            </a:schemeClr>
          </a:solidFill>
        </p:grpSpPr>
        <p:sp>
          <p:nvSpPr>
            <p:cNvPr id="34" name="Graphic 31">
              <a:extLst>
                <a:ext uri="{FF2B5EF4-FFF2-40B4-BE49-F238E27FC236}">
                  <a16:creationId xmlns:a16="http://schemas.microsoft.com/office/drawing/2014/main" id="{34F66DF3-E60A-4AA6-B3DB-F4D6D7BB0CA2}"/>
                </a:ext>
              </a:extLst>
            </p:cNvPr>
            <p:cNvSpPr/>
            <p:nvPr/>
          </p:nvSpPr>
          <p:spPr>
            <a:xfrm>
              <a:off x="1524000" y="857250"/>
              <a:ext cx="2959036" cy="5138737"/>
            </a:xfrm>
            <a:custGeom>
              <a:avLst/>
              <a:gdLst>
                <a:gd name="connsiteX0" fmla="*/ 0 w 2959036"/>
                <a:gd name="connsiteY0" fmla="*/ 0 h 5138737"/>
                <a:gd name="connsiteX1" fmla="*/ 0 w 2959036"/>
                <a:gd name="connsiteY1" fmla="*/ 5138738 h 5138737"/>
                <a:gd name="connsiteX2" fmla="*/ 2959037 w 2959036"/>
                <a:gd name="connsiteY2" fmla="*/ 5138738 h 5138737"/>
                <a:gd name="connsiteX3" fmla="*/ 926306 w 2959036"/>
                <a:gd name="connsiteY3" fmla="*/ 0 h 51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9036" h="5138737">
                  <a:moveTo>
                    <a:pt x="0" y="0"/>
                  </a:moveTo>
                  <a:lnTo>
                    <a:pt x="0" y="5138738"/>
                  </a:lnTo>
                  <a:lnTo>
                    <a:pt x="2959037" y="5138738"/>
                  </a:lnTo>
                  <a:lnTo>
                    <a:pt x="926306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Graphic 31">
              <a:extLst>
                <a:ext uri="{FF2B5EF4-FFF2-40B4-BE49-F238E27FC236}">
                  <a16:creationId xmlns:a16="http://schemas.microsoft.com/office/drawing/2014/main" id="{EE7F6774-879D-4323-A44D-99E0E5F5A719}"/>
                </a:ext>
              </a:extLst>
            </p:cNvPr>
            <p:cNvSpPr/>
            <p:nvPr/>
          </p:nvSpPr>
          <p:spPr>
            <a:xfrm>
              <a:off x="7712011" y="857250"/>
              <a:ext cx="2955798" cy="5138737"/>
            </a:xfrm>
            <a:custGeom>
              <a:avLst/>
              <a:gdLst>
                <a:gd name="connsiteX0" fmla="*/ 2032731 w 2955798"/>
                <a:gd name="connsiteY0" fmla="*/ 0 h 5138737"/>
                <a:gd name="connsiteX1" fmla="*/ 0 w 2955798"/>
                <a:gd name="connsiteY1" fmla="*/ 5138738 h 5138737"/>
                <a:gd name="connsiteX2" fmla="*/ 2955798 w 2955798"/>
                <a:gd name="connsiteY2" fmla="*/ 5138738 h 5138737"/>
                <a:gd name="connsiteX3" fmla="*/ 2955798 w 2955798"/>
                <a:gd name="connsiteY3" fmla="*/ 0 h 51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5798" h="5138737">
                  <a:moveTo>
                    <a:pt x="2032731" y="0"/>
                  </a:moveTo>
                  <a:lnTo>
                    <a:pt x="0" y="5138738"/>
                  </a:lnTo>
                  <a:lnTo>
                    <a:pt x="2955798" y="5138738"/>
                  </a:lnTo>
                  <a:lnTo>
                    <a:pt x="295579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30753C-2041-4585-A2AE-13937CA090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3862" y="524565"/>
            <a:ext cx="10941728" cy="576447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5EA5C7E-24B9-4B88-95BD-424B41B4894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44172" y="2121764"/>
            <a:ext cx="2357652" cy="20025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A4C2DF15-CF4F-4138-B50F-1BF33309B44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4170" y="4124337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F76B399A-F991-43E9-ACD8-BEE6C345D7F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4170" y="4599485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b="0" i="0" cap="none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title</a:t>
            </a:r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B1EB9900-27EA-4146-A3BC-990DAA7362E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582316" y="2121764"/>
            <a:ext cx="2357652" cy="20025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F295B36C-312A-4F68-8785-926AF39DEC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2314" y="4124337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5A69567D-C005-4D58-8A97-3779831CA0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82314" y="4599485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b="0" i="0" cap="none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64FE9303-BBC0-4C8D-B7AB-5CD3E76A9816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220462" y="2121764"/>
            <a:ext cx="2357652" cy="20025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Text Placeholder 17">
            <a:extLst>
              <a:ext uri="{FF2B5EF4-FFF2-40B4-BE49-F238E27FC236}">
                <a16:creationId xmlns:a16="http://schemas.microsoft.com/office/drawing/2014/main" id="{CA8A35E4-E339-4851-8E87-ADD5A47D8B7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20460" y="4124337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46C1B6D-3302-4939-ABCB-D64D49E0C0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20460" y="4599485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b="0" i="0" cap="none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title</a:t>
            </a:r>
          </a:p>
        </p:txBody>
      </p: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3BE0235D-B66F-4F0B-A4C1-5F7D63C93E9D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58606" y="2121764"/>
            <a:ext cx="2357652" cy="20025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Text Placeholder 17">
            <a:extLst>
              <a:ext uri="{FF2B5EF4-FFF2-40B4-BE49-F238E27FC236}">
                <a16:creationId xmlns:a16="http://schemas.microsoft.com/office/drawing/2014/main" id="{DB1DD411-2914-4927-88D8-49C5F77DBF7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58604" y="4124337"/>
            <a:ext cx="2357652" cy="475149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D913D89D-8800-41B2-9284-538E008D44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858604" y="4599485"/>
            <a:ext cx="2357652" cy="47514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b="0" i="0" cap="none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6B141C-4594-45E3-A576-83731131C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524755-F827-42EA-8E6C-044C8D7B5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5C860E-9305-4F6A-96A9-2F014B27B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493765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_8-U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31">
            <a:extLst>
              <a:ext uri="{FF2B5EF4-FFF2-40B4-BE49-F238E27FC236}">
                <a16:creationId xmlns:a16="http://schemas.microsoft.com/office/drawing/2014/main" id="{1E04AE1B-EA25-4B01-8936-C5A4E253B4A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/>
          <p:nvPr userDrawn="1"/>
        </p:nvGrpSpPr>
        <p:grpSpPr>
          <a:xfrm>
            <a:off x="-3" y="0"/>
            <a:ext cx="12203044" cy="6857999"/>
            <a:chOff x="1524000" y="857250"/>
            <a:chExt cx="9143809" cy="5138737"/>
          </a:xfrm>
          <a:solidFill>
            <a:schemeClr val="accent2">
              <a:lumMod val="20000"/>
              <a:lumOff val="80000"/>
              <a:alpha val="10000"/>
            </a:schemeClr>
          </a:solidFill>
        </p:grpSpPr>
        <p:sp>
          <p:nvSpPr>
            <p:cNvPr id="20" name="Graphic 31">
              <a:extLst>
                <a:ext uri="{FF2B5EF4-FFF2-40B4-BE49-F238E27FC236}">
                  <a16:creationId xmlns:a16="http://schemas.microsoft.com/office/drawing/2014/main" id="{22105375-AFBE-4CFC-B01F-D4EDF8518F26}"/>
                </a:ext>
              </a:extLst>
            </p:cNvPr>
            <p:cNvSpPr/>
            <p:nvPr/>
          </p:nvSpPr>
          <p:spPr>
            <a:xfrm>
              <a:off x="1524000" y="857250"/>
              <a:ext cx="2959036" cy="5138737"/>
            </a:xfrm>
            <a:custGeom>
              <a:avLst/>
              <a:gdLst>
                <a:gd name="connsiteX0" fmla="*/ 0 w 2959036"/>
                <a:gd name="connsiteY0" fmla="*/ 0 h 5138737"/>
                <a:gd name="connsiteX1" fmla="*/ 0 w 2959036"/>
                <a:gd name="connsiteY1" fmla="*/ 5138738 h 5138737"/>
                <a:gd name="connsiteX2" fmla="*/ 2959037 w 2959036"/>
                <a:gd name="connsiteY2" fmla="*/ 5138738 h 5138737"/>
                <a:gd name="connsiteX3" fmla="*/ 926306 w 2959036"/>
                <a:gd name="connsiteY3" fmla="*/ 0 h 51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9036" h="5138737">
                  <a:moveTo>
                    <a:pt x="0" y="0"/>
                  </a:moveTo>
                  <a:lnTo>
                    <a:pt x="0" y="5138738"/>
                  </a:lnTo>
                  <a:lnTo>
                    <a:pt x="2959037" y="5138738"/>
                  </a:lnTo>
                  <a:lnTo>
                    <a:pt x="926306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31">
              <a:extLst>
                <a:ext uri="{FF2B5EF4-FFF2-40B4-BE49-F238E27FC236}">
                  <a16:creationId xmlns:a16="http://schemas.microsoft.com/office/drawing/2014/main" id="{0E3207F4-D40C-44E6-8726-1386115F5870}"/>
                </a:ext>
              </a:extLst>
            </p:cNvPr>
            <p:cNvSpPr/>
            <p:nvPr/>
          </p:nvSpPr>
          <p:spPr>
            <a:xfrm>
              <a:off x="7712011" y="857250"/>
              <a:ext cx="2955798" cy="5138737"/>
            </a:xfrm>
            <a:custGeom>
              <a:avLst/>
              <a:gdLst>
                <a:gd name="connsiteX0" fmla="*/ 2032731 w 2955798"/>
                <a:gd name="connsiteY0" fmla="*/ 0 h 5138737"/>
                <a:gd name="connsiteX1" fmla="*/ 0 w 2955798"/>
                <a:gd name="connsiteY1" fmla="*/ 5138738 h 5138737"/>
                <a:gd name="connsiteX2" fmla="*/ 2955798 w 2955798"/>
                <a:gd name="connsiteY2" fmla="*/ 5138738 h 5138737"/>
                <a:gd name="connsiteX3" fmla="*/ 2955798 w 2955798"/>
                <a:gd name="connsiteY3" fmla="*/ 0 h 51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5798" h="5138737">
                  <a:moveTo>
                    <a:pt x="2032731" y="0"/>
                  </a:moveTo>
                  <a:lnTo>
                    <a:pt x="0" y="5138738"/>
                  </a:lnTo>
                  <a:lnTo>
                    <a:pt x="2955798" y="5138738"/>
                  </a:lnTo>
                  <a:lnTo>
                    <a:pt x="295579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1C1735E-0205-42E3-A5CB-FC6DF991AC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8829" y="523748"/>
            <a:ext cx="10515600" cy="556795"/>
          </a:xfrm>
          <a:prstGeom prst="rect">
            <a:avLst/>
          </a:prstGeom>
        </p:spPr>
        <p:txBody>
          <a:bodyPr/>
          <a:lstStyle>
            <a:lvl1pPr algn="ctr"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8" name="Picture Placeholder 9">
            <a:extLst>
              <a:ext uri="{FF2B5EF4-FFF2-40B4-BE49-F238E27FC236}">
                <a16:creationId xmlns:a16="http://schemas.microsoft.com/office/drawing/2014/main" id="{92A77282-5267-4F71-A0BF-DF82ED909EC1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1620451" y="1520596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6" name="Text Placeholder 17">
            <a:extLst>
              <a:ext uri="{FF2B5EF4-FFF2-40B4-BE49-F238E27FC236}">
                <a16:creationId xmlns:a16="http://schemas.microsoft.com/office/drawing/2014/main" id="{3EA4E6FE-F090-4542-81C0-C6D241E74689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291631" y="2673057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7" name="Text Placeholder 17">
            <a:extLst>
              <a:ext uri="{FF2B5EF4-FFF2-40B4-BE49-F238E27FC236}">
                <a16:creationId xmlns:a16="http://schemas.microsoft.com/office/drawing/2014/main" id="{E99767A9-AC54-4743-BBA3-FB9452700C7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291631" y="3148500"/>
            <a:ext cx="2069691" cy="57322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9" name="Picture Placeholder 9">
            <a:extLst>
              <a:ext uri="{FF2B5EF4-FFF2-40B4-BE49-F238E27FC236}">
                <a16:creationId xmlns:a16="http://schemas.microsoft.com/office/drawing/2014/main" id="{E8AE39FE-294D-4DF3-8C81-E1072C748094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4119392" y="1520596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2" name="Text Placeholder 17">
            <a:extLst>
              <a:ext uri="{FF2B5EF4-FFF2-40B4-BE49-F238E27FC236}">
                <a16:creationId xmlns:a16="http://schemas.microsoft.com/office/drawing/2014/main" id="{1707D82F-527A-4E2B-A75C-1AAA60F6634B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791533" y="2674147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63" name="Text Placeholder 17">
            <a:extLst>
              <a:ext uri="{FF2B5EF4-FFF2-40B4-BE49-F238E27FC236}">
                <a16:creationId xmlns:a16="http://schemas.microsoft.com/office/drawing/2014/main" id="{5BBF407E-9CF1-4FD6-B672-644EDFEDD639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791533" y="3149590"/>
            <a:ext cx="2069691" cy="57322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0" name="Picture Placeholder 9">
            <a:extLst>
              <a:ext uri="{FF2B5EF4-FFF2-40B4-BE49-F238E27FC236}">
                <a16:creationId xmlns:a16="http://schemas.microsoft.com/office/drawing/2014/main" id="{1A3ECF3D-730A-4424-B01D-D8F4C0DA9491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6549002" y="1520596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4" name="Text Placeholder 17">
            <a:extLst>
              <a:ext uri="{FF2B5EF4-FFF2-40B4-BE49-F238E27FC236}">
                <a16:creationId xmlns:a16="http://schemas.microsoft.com/office/drawing/2014/main" id="{225B5D42-F20D-409F-8623-A64142EC2C4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323796" y="2667872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65" name="Text Placeholder 17">
            <a:extLst>
              <a:ext uri="{FF2B5EF4-FFF2-40B4-BE49-F238E27FC236}">
                <a16:creationId xmlns:a16="http://schemas.microsoft.com/office/drawing/2014/main" id="{D20F4DBB-A572-46A8-A5B4-3BA6B7FC2B4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323796" y="3143315"/>
            <a:ext cx="2069691" cy="57322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1" name="Picture Placeholder 9">
            <a:extLst>
              <a:ext uri="{FF2B5EF4-FFF2-40B4-BE49-F238E27FC236}">
                <a16:creationId xmlns:a16="http://schemas.microsoft.com/office/drawing/2014/main" id="{91595987-3A61-4A00-9863-883E32AD8340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9174860" y="1520596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6" name="Text Placeholder 17">
            <a:extLst>
              <a:ext uri="{FF2B5EF4-FFF2-40B4-BE49-F238E27FC236}">
                <a16:creationId xmlns:a16="http://schemas.microsoft.com/office/drawing/2014/main" id="{B38C024F-59AC-4BC0-9508-BEBF057E1A91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846039" y="2666912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67" name="Text Placeholder 17">
            <a:extLst>
              <a:ext uri="{FF2B5EF4-FFF2-40B4-BE49-F238E27FC236}">
                <a16:creationId xmlns:a16="http://schemas.microsoft.com/office/drawing/2014/main" id="{BDB9CAD8-A37F-40F0-9C11-F79C660A79D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846039" y="3142355"/>
            <a:ext cx="2069691" cy="57322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Picture Placeholder 9">
            <a:extLst>
              <a:ext uri="{FF2B5EF4-FFF2-40B4-BE49-F238E27FC236}">
                <a16:creationId xmlns:a16="http://schemas.microsoft.com/office/drawing/2014/main" id="{4CC2980B-7671-4F8C-BADD-CF2C88294E85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620451" y="3853061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E962E00C-0CE9-4ED2-8C51-91478F7776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91631" y="5005522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285E7C77-6013-467F-AA0B-DB65984B251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91631" y="5480965"/>
            <a:ext cx="2069691" cy="5567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Picture Placeholder 9">
            <a:extLst>
              <a:ext uri="{FF2B5EF4-FFF2-40B4-BE49-F238E27FC236}">
                <a16:creationId xmlns:a16="http://schemas.microsoft.com/office/drawing/2014/main" id="{7D6F633A-FD80-4D2C-8476-8100D39C6B64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119392" y="3853061"/>
            <a:ext cx="1412050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0" name="Text Placeholder 17">
            <a:extLst>
              <a:ext uri="{FF2B5EF4-FFF2-40B4-BE49-F238E27FC236}">
                <a16:creationId xmlns:a16="http://schemas.microsoft.com/office/drawing/2014/main" id="{534B036E-ECDB-4305-8A01-66F6D547169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791533" y="5006612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1" name="Text Placeholder 17">
            <a:extLst>
              <a:ext uri="{FF2B5EF4-FFF2-40B4-BE49-F238E27FC236}">
                <a16:creationId xmlns:a16="http://schemas.microsoft.com/office/drawing/2014/main" id="{F074C60B-FADB-4F44-B718-C0687D1D436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791533" y="5482055"/>
            <a:ext cx="2069691" cy="5567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Picture Placeholder 9">
            <a:extLst>
              <a:ext uri="{FF2B5EF4-FFF2-40B4-BE49-F238E27FC236}">
                <a16:creationId xmlns:a16="http://schemas.microsoft.com/office/drawing/2014/main" id="{A34BA53B-3CF1-462B-979A-000E74575C14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549002" y="3853061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2" name="Text Placeholder 17">
            <a:extLst>
              <a:ext uri="{FF2B5EF4-FFF2-40B4-BE49-F238E27FC236}">
                <a16:creationId xmlns:a16="http://schemas.microsoft.com/office/drawing/2014/main" id="{B1AAC15F-0501-4CB6-BA46-F9C01D493E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323796" y="5000337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3" name="Text Placeholder 17">
            <a:extLst>
              <a:ext uri="{FF2B5EF4-FFF2-40B4-BE49-F238E27FC236}">
                <a16:creationId xmlns:a16="http://schemas.microsoft.com/office/drawing/2014/main" id="{2C0B84A3-071D-46B3-B912-276ED1F152E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323796" y="5475780"/>
            <a:ext cx="2069691" cy="5567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6" name="Picture Placeholder 9">
            <a:extLst>
              <a:ext uri="{FF2B5EF4-FFF2-40B4-BE49-F238E27FC236}">
                <a16:creationId xmlns:a16="http://schemas.microsoft.com/office/drawing/2014/main" id="{447CE363-8048-45D8-BC95-4E89354EF492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9174860" y="3853061"/>
            <a:ext cx="1412049" cy="11472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4" name="Text Placeholder 17">
            <a:extLst>
              <a:ext uri="{FF2B5EF4-FFF2-40B4-BE49-F238E27FC236}">
                <a16:creationId xmlns:a16="http://schemas.microsoft.com/office/drawing/2014/main" id="{EEB77DBC-08C4-4B28-9828-33089140761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846039" y="4999377"/>
            <a:ext cx="2069691" cy="476403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5" name="Text Placeholder 17">
            <a:extLst>
              <a:ext uri="{FF2B5EF4-FFF2-40B4-BE49-F238E27FC236}">
                <a16:creationId xmlns:a16="http://schemas.microsoft.com/office/drawing/2014/main" id="{C4D2FA18-AB3C-482C-AA57-12C2463265A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846039" y="5474820"/>
            <a:ext cx="2069691" cy="5567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5FF793-7D5A-4D82-9EB0-6D4ED7DE9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EE964-1EA4-4134-AB68-1D1512213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DAF8D0-8415-4A9D-B4F5-92650ECA2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112780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2C545-ABF3-4111-9C70-0C513622F8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5239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A851B-24D4-40F7-88DA-C06AE17096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07E50-40B2-4772-B85C-0CC91BEBC2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38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7A9E80BB-C0DF-4F1B-8821-E3FD53412E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496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eg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314197D4-77EA-8FF0-CC89-A8CF0AF8F89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06" b="28906"/>
          <a:stretch/>
        </p:blipFill>
        <p:spPr bwMode="auto"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EFF9B8-EEAC-97AF-E804-A98907D03A71}"/>
              </a:ext>
            </a:extLst>
          </p:cNvPr>
          <p:cNvSpPr/>
          <p:nvPr/>
        </p:nvSpPr>
        <p:spPr>
          <a:xfrm>
            <a:off x="6433925" y="3185652"/>
            <a:ext cx="4745352" cy="2205563"/>
          </a:xfrm>
          <a:prstGeom prst="rect">
            <a:avLst/>
          </a:prstGeom>
          <a:solidFill>
            <a:schemeClr val="dk1">
              <a:alpha val="48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40701852-AE6C-4783-8DBD-B0CBAC166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3925" y="0"/>
            <a:ext cx="5758075" cy="5391215"/>
          </a:xfrm>
        </p:spPr>
        <p:txBody>
          <a:bodyPr/>
          <a:lstStyle/>
          <a:p>
            <a:r>
              <a:rPr lang="en-US" sz="4400" dirty="0"/>
              <a:t>CE 673A Instrumentation laboratory and field practices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749F6AF1-A89E-415F-93B2-6E9E72D0DD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5527" y="5126183"/>
            <a:ext cx="11956473" cy="1731818"/>
          </a:xfrm>
        </p:spPr>
        <p:txBody>
          <a:bodyPr/>
          <a:lstStyle/>
          <a:p>
            <a:r>
              <a:rPr lang="en-US" sz="1600" b="1" dirty="0"/>
              <a:t>Ajay S (231030003)</a:t>
            </a:r>
          </a:p>
          <a:p>
            <a:r>
              <a:rPr lang="en-US" sz="1600" b="1" dirty="0"/>
              <a:t>Manoneet Gawali (231030035)</a:t>
            </a:r>
          </a:p>
          <a:p>
            <a:r>
              <a:rPr lang="en-US" sz="1600" b="1" dirty="0"/>
              <a:t>Shreya Todmal (231030057)</a:t>
            </a:r>
          </a:p>
          <a:p>
            <a:r>
              <a:rPr lang="en-US" sz="1600" b="1" dirty="0" err="1"/>
              <a:t>Tenzing</a:t>
            </a:r>
            <a:r>
              <a:rPr lang="en-US" sz="1600" b="1" dirty="0"/>
              <a:t> </a:t>
            </a:r>
            <a:r>
              <a:rPr lang="en-US" sz="1600" b="1" dirty="0" err="1"/>
              <a:t>Thungon</a:t>
            </a:r>
            <a:r>
              <a:rPr lang="en-US" sz="1600" b="1" dirty="0"/>
              <a:t> (231030063)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224A1F6-21F4-4A67-8DDD-53AC739DF5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0" y="0"/>
            <a:ext cx="5981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4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CDE244DC-8B9E-4E7D-B4FF-FDF35DD44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96" y="136525"/>
            <a:ext cx="7121174" cy="495301"/>
          </a:xfrm>
        </p:spPr>
        <p:txBody>
          <a:bodyPr/>
          <a:lstStyle/>
          <a:p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 deliverables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5D0B6-77C2-4F55-BD1D-6E4B255F6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/>
          <a:lstStyle/>
          <a:p>
            <a:fld id="{7A9E80BB-C0DF-4F1B-8821-E3FD53412E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B18005-3523-456B-9332-E3794DB610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5239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8" name="Picture Placeholder 8">
            <a:extLst>
              <a:ext uri="{FF2B5EF4-FFF2-40B4-BE49-F238E27FC236}">
                <a16:creationId xmlns:a16="http://schemas.microsoft.com/office/drawing/2014/main" id="{79F3298F-F445-9ED3-6C9A-67F4B050FE6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1" r="10741"/>
          <a:stretch/>
        </p:blipFill>
        <p:spPr bwMode="auto">
          <a:xfrm>
            <a:off x="8153400" y="0"/>
            <a:ext cx="40386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8E548D3-3A76-789D-158E-DA1988C0291B}"/>
              </a:ext>
            </a:extLst>
          </p:cNvPr>
          <p:cNvSpPr/>
          <p:nvPr/>
        </p:nvSpPr>
        <p:spPr>
          <a:xfrm>
            <a:off x="8153400" y="1"/>
            <a:ext cx="4038600" cy="6858000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CFD5C93-2BE2-2F95-A644-84B569E7903A}"/>
              </a:ext>
            </a:extLst>
          </p:cNvPr>
          <p:cNvCxnSpPr>
            <a:cxnSpLocks/>
          </p:cNvCxnSpPr>
          <p:nvPr/>
        </p:nvCxnSpPr>
        <p:spPr>
          <a:xfrm>
            <a:off x="124096" y="602329"/>
            <a:ext cx="73274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307CB5B-5D99-45E1-17D6-15569276540D}"/>
              </a:ext>
            </a:extLst>
          </p:cNvPr>
          <p:cNvSpPr txBox="1"/>
          <p:nvPr/>
        </p:nvSpPr>
        <p:spPr>
          <a:xfrm>
            <a:off x="218768" y="883468"/>
            <a:ext cx="61009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cap="all" spc="200" dirty="0" err="1">
                <a:solidFill>
                  <a:prstClr val="white"/>
                </a:solidFill>
                <a:latin typeface="Franklin Gothic Demi Cond"/>
                <a:ea typeface="+mj-ea"/>
                <a:cs typeface="+mj-cs"/>
              </a:rPr>
              <a:t>JUNo</a:t>
            </a:r>
            <a:r>
              <a:rPr lang="en-US" sz="2400" cap="all" spc="200" dirty="0">
                <a:solidFill>
                  <a:prstClr val="white"/>
                </a:solidFill>
                <a:latin typeface="Franklin Gothic Demi Cond"/>
                <a:ea typeface="+mj-ea"/>
                <a:cs typeface="+mj-cs"/>
              </a:rPr>
              <a:t> survey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E105C7-A194-1011-9900-23A3600D06C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785" y="1593427"/>
            <a:ext cx="6735096" cy="4762922"/>
          </a:xfrm>
          <a:prstGeom prst="rect">
            <a:avLst/>
          </a:prstGeom>
        </p:spPr>
      </p:pic>
      <p:pic>
        <p:nvPicPr>
          <p:cNvPr id="10" name="Picture 9" descr="A person looking at a device&#10;&#10;Description automatically generated">
            <a:extLst>
              <a:ext uri="{FF2B5EF4-FFF2-40B4-BE49-F238E27FC236}">
                <a16:creationId xmlns:a16="http://schemas.microsoft.com/office/drawing/2014/main" id="{D1ED4A9B-35EE-DE13-F85D-5E28AD5544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891" y="1593427"/>
            <a:ext cx="1936136" cy="25815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BD2FB3-C19E-CEB3-F190-4892C9C98BA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279"/>
          <a:stretch/>
        </p:blipFill>
        <p:spPr bwMode="auto">
          <a:xfrm rot="5400000">
            <a:off x="2447274" y="2006419"/>
            <a:ext cx="2581514" cy="17555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41CAAEA-8BAF-D295-6A59-49ADF7E635F0}"/>
              </a:ext>
            </a:extLst>
          </p:cNvPr>
          <p:cNvSpPr/>
          <p:nvPr/>
        </p:nvSpPr>
        <p:spPr>
          <a:xfrm>
            <a:off x="178862" y="4666487"/>
            <a:ext cx="4323865" cy="6282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Scale : 1: </a:t>
            </a:r>
            <a:r>
              <a:rPr lang="en-GB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15000 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(Large scale map), 1 cm on map is </a:t>
            </a:r>
            <a:r>
              <a:rPr lang="en-GB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150 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 on ground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865DBA-99B1-CE7F-EE4D-78C5C06C5BE7}"/>
              </a:ext>
            </a:extLst>
          </p:cNvPr>
          <p:cNvSpPr/>
          <p:nvPr/>
        </p:nvSpPr>
        <p:spPr>
          <a:xfrm>
            <a:off x="164783" y="5418883"/>
            <a:ext cx="4352021" cy="4172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Plottable error: </a:t>
            </a:r>
            <a:r>
              <a:rPr lang="en-GB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3750 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cm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3B16AD-32EC-42EA-FEA1-86B020C29805}"/>
              </a:ext>
            </a:extLst>
          </p:cNvPr>
          <p:cNvSpPr/>
          <p:nvPr/>
        </p:nvSpPr>
        <p:spPr>
          <a:xfrm>
            <a:off x="178862" y="6009537"/>
            <a:ext cx="4323865" cy="4466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CRS: WGS 84, UTM zone 44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537419" y="6419977"/>
            <a:ext cx="49952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Navigational </a:t>
            </a:r>
            <a:r>
              <a:rPr lang="en-GB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map of Chitrakoot </a:t>
            </a:r>
            <a:r>
              <a:rPr lang="en-GB" sz="1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Parikrama</a:t>
            </a:r>
            <a:r>
              <a:rPr lang="en-GB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digitized on Q GIS</a:t>
            </a:r>
          </a:p>
        </p:txBody>
      </p:sp>
      <p:sp>
        <p:nvSpPr>
          <p:cNvPr id="7" name="Rectangle 6"/>
          <p:cNvSpPr/>
          <p:nvPr/>
        </p:nvSpPr>
        <p:spPr>
          <a:xfrm>
            <a:off x="1409877" y="4185304"/>
            <a:ext cx="22493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</a:t>
            </a:r>
            <a:r>
              <a:rPr lang="en-GB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Surveyor using Juno 3B</a:t>
            </a:r>
            <a:endParaRPr lang="en-IN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17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CDE244DC-8B9E-4E7D-B4FF-FDF35DD44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96" y="136525"/>
            <a:ext cx="7121174" cy="495301"/>
          </a:xfrm>
        </p:spPr>
        <p:txBody>
          <a:bodyPr/>
          <a:lstStyle/>
          <a:p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Lab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5D0B6-77C2-4F55-BD1D-6E4B255F6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/>
          <a:lstStyle/>
          <a:p>
            <a:fld id="{7A9E80BB-C0DF-4F1B-8821-E3FD53412E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B18005-3523-456B-9332-E3794DB610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5239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CFD5C93-2BE2-2F95-A644-84B569E7903A}"/>
              </a:ext>
            </a:extLst>
          </p:cNvPr>
          <p:cNvCxnSpPr>
            <a:cxnSpLocks/>
          </p:cNvCxnSpPr>
          <p:nvPr/>
        </p:nvCxnSpPr>
        <p:spPr>
          <a:xfrm>
            <a:off x="124096" y="602329"/>
            <a:ext cx="73274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307CB5B-5D99-45E1-17D6-15569276540D}"/>
              </a:ext>
            </a:extLst>
          </p:cNvPr>
          <p:cNvSpPr txBox="1"/>
          <p:nvPr/>
        </p:nvSpPr>
        <p:spPr>
          <a:xfrm>
            <a:off x="218768" y="883468"/>
            <a:ext cx="61009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cap="all" spc="200" dirty="0">
                <a:solidFill>
                  <a:prstClr val="white"/>
                </a:solidFill>
                <a:latin typeface="Franklin Gothic Demi Cond"/>
                <a:ea typeface="+mj-ea"/>
                <a:cs typeface="+mj-cs"/>
              </a:rPr>
              <a:t>Chain and compass survey</a:t>
            </a:r>
            <a:endParaRPr lang="en-IN" sz="2400" dirty="0"/>
          </a:p>
        </p:txBody>
      </p:sp>
      <p:pic>
        <p:nvPicPr>
          <p:cNvPr id="11" name="Picture Placeholder 10" descr="A person using a yellow and black device&#10;&#10;Description automatically generated">
            <a:extLst>
              <a:ext uri="{FF2B5EF4-FFF2-40B4-BE49-F238E27FC236}">
                <a16:creationId xmlns:a16="http://schemas.microsoft.com/office/drawing/2014/main" id="{D845AFA7-8D7D-1C1C-BC6F-5470FBFA01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0741" r="10741"/>
          <a:stretch>
            <a:fillRect/>
          </a:stretch>
        </p:blipFill>
        <p:spPr/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D4E3B17-AC81-1D38-BE3C-84ACC33C1B25}"/>
              </a:ext>
            </a:extLst>
          </p:cNvPr>
          <p:cNvSpPr/>
          <p:nvPr/>
        </p:nvSpPr>
        <p:spPr>
          <a:xfrm>
            <a:off x="8153400" y="0"/>
            <a:ext cx="40386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21143" t="19950" r="22182" b="7471"/>
          <a:stretch/>
        </p:blipFill>
        <p:spPr>
          <a:xfrm>
            <a:off x="5550651" y="1670464"/>
            <a:ext cx="6144939" cy="442435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41CAAEA-8BAF-D295-6A59-49ADF7E635F0}"/>
              </a:ext>
            </a:extLst>
          </p:cNvPr>
          <p:cNvSpPr/>
          <p:nvPr/>
        </p:nvSpPr>
        <p:spPr>
          <a:xfrm>
            <a:off x="178862" y="4666487"/>
            <a:ext cx="4323865" cy="6282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 traverse plotted by both linear and angle measurements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865DBA-99B1-CE7F-EE4D-78C5C06C5BE7}"/>
              </a:ext>
            </a:extLst>
          </p:cNvPr>
          <p:cNvSpPr/>
          <p:nvPr/>
        </p:nvSpPr>
        <p:spPr>
          <a:xfrm>
            <a:off x="164783" y="5418883"/>
            <a:ext cx="4352021" cy="4172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Graphical method is used for correction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3B16AD-32EC-42EA-FEA1-86B020C29805}"/>
              </a:ext>
            </a:extLst>
          </p:cNvPr>
          <p:cNvSpPr/>
          <p:nvPr/>
        </p:nvSpPr>
        <p:spPr>
          <a:xfrm>
            <a:off x="178862" y="6009537"/>
            <a:ext cx="4323865" cy="4466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main stations are set up A, B,C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125" y="1788570"/>
            <a:ext cx="1689735" cy="22529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58726" y="4061067"/>
            <a:ext cx="35301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</a:t>
            </a:r>
            <a:r>
              <a:rPr lang="en-GB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station setup and prismatic compass</a:t>
            </a:r>
            <a:endParaRPr lang="en-IN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Picture 16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83" y="1804912"/>
            <a:ext cx="1691640" cy="225615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29686" y="6109487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</a:t>
            </a:r>
            <a:r>
              <a:rPr lang="en-GB" sz="1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</a:t>
            </a:r>
            <a:r>
              <a:rPr lang="en-GB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ground map by chain and compass surveying</a:t>
            </a:r>
            <a:endParaRPr lang="en-GB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92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CDE244DC-8B9E-4E7D-B4FF-FDF35DD44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96" y="136525"/>
            <a:ext cx="7121174" cy="495301"/>
          </a:xfrm>
        </p:spPr>
        <p:txBody>
          <a:bodyPr/>
          <a:lstStyle/>
          <a:p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Lab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5D0B6-77C2-4F55-BD1D-6E4B255F6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/>
          <a:lstStyle/>
          <a:p>
            <a:fld id="{7A9E80BB-C0DF-4F1B-8821-E3FD53412EF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B18005-3523-456B-9332-E3794DB610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5239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CFD5C93-2BE2-2F95-A644-84B569E7903A}"/>
              </a:ext>
            </a:extLst>
          </p:cNvPr>
          <p:cNvCxnSpPr>
            <a:cxnSpLocks/>
          </p:cNvCxnSpPr>
          <p:nvPr/>
        </p:nvCxnSpPr>
        <p:spPr>
          <a:xfrm>
            <a:off x="124096" y="602329"/>
            <a:ext cx="73274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307CB5B-5D99-45E1-17D6-15569276540D}"/>
              </a:ext>
            </a:extLst>
          </p:cNvPr>
          <p:cNvSpPr txBox="1"/>
          <p:nvPr/>
        </p:nvSpPr>
        <p:spPr>
          <a:xfrm>
            <a:off x="218768" y="883468"/>
            <a:ext cx="61009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cap="all" spc="200" dirty="0">
                <a:solidFill>
                  <a:prstClr val="white"/>
                </a:solidFill>
                <a:latin typeface="Franklin Gothic Demi Cond"/>
                <a:ea typeface="+mj-ea"/>
                <a:cs typeface="+mj-cs"/>
              </a:rPr>
              <a:t>EDMI calibration</a:t>
            </a:r>
            <a:endParaRPr lang="en-IN" sz="2400" dirty="0"/>
          </a:p>
        </p:txBody>
      </p:sp>
      <p:pic>
        <p:nvPicPr>
          <p:cNvPr id="11" name="Picture Placeholder 10" descr="A person using a yellow and black device&#10;&#10;Description automatically generated">
            <a:extLst>
              <a:ext uri="{FF2B5EF4-FFF2-40B4-BE49-F238E27FC236}">
                <a16:creationId xmlns:a16="http://schemas.microsoft.com/office/drawing/2014/main" id="{D845AFA7-8D7D-1C1C-BC6F-5470FBFA01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0741" r="10741"/>
          <a:stretch>
            <a:fillRect/>
          </a:stretch>
        </p:blipFill>
        <p:spPr/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D4E3B17-AC81-1D38-BE3C-84ACC33C1B25}"/>
              </a:ext>
            </a:extLst>
          </p:cNvPr>
          <p:cNvSpPr/>
          <p:nvPr/>
        </p:nvSpPr>
        <p:spPr>
          <a:xfrm>
            <a:off x="8153400" y="0"/>
            <a:ext cx="40386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C56CE3-B1E4-E624-9DFB-D5F8D844E96F}"/>
              </a:ext>
            </a:extLst>
          </p:cNvPr>
          <p:cNvSpPr/>
          <p:nvPr/>
        </p:nvSpPr>
        <p:spPr>
          <a:xfrm>
            <a:off x="6384975" y="1972641"/>
            <a:ext cx="5261300" cy="9328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3D987A-7631-8E5D-B9FA-E5B11685040C}"/>
              </a:ext>
            </a:extLst>
          </p:cNvPr>
          <p:cNvSpPr txBox="1"/>
          <p:nvPr/>
        </p:nvSpPr>
        <p:spPr>
          <a:xfrm>
            <a:off x="6438848" y="1977956"/>
            <a:ext cx="31856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Distance by EDMI:</a:t>
            </a: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DE95BC-F07A-4288-58B9-1E7DFFBDAD2E}"/>
                  </a:ext>
                </a:extLst>
              </p:cNvPr>
              <p:cNvSpPr txBox="1"/>
              <p:nvPr/>
            </p:nvSpPr>
            <p:spPr>
              <a:xfrm>
                <a:off x="5437357" y="2114481"/>
                <a:ext cx="5507106" cy="5570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IN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DE95BC-F07A-4288-58B9-1E7DFFBDA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357" y="2114481"/>
                <a:ext cx="5507106" cy="5570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77C08B9C-7665-43F1-D7DF-0BD3041073AC}"/>
              </a:ext>
            </a:extLst>
          </p:cNvPr>
          <p:cNvSpPr/>
          <p:nvPr/>
        </p:nvSpPr>
        <p:spPr>
          <a:xfrm>
            <a:off x="6434290" y="3177917"/>
            <a:ext cx="5311621" cy="11127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C1869D-AE7A-788D-A140-80877B351810}"/>
              </a:ext>
            </a:extLst>
          </p:cNvPr>
          <p:cNvSpPr txBox="1"/>
          <p:nvPr/>
        </p:nvSpPr>
        <p:spPr>
          <a:xfrm>
            <a:off x="6509073" y="3217784"/>
            <a:ext cx="48866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Determine cyclic error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Reflector instrument constant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Scale error</a:t>
            </a: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68EB82E-6323-C7C9-7B68-4351419E3C16}"/>
                  </a:ext>
                </a:extLst>
              </p:cNvPr>
              <p:cNvSpPr/>
              <p:nvPr/>
            </p:nvSpPr>
            <p:spPr>
              <a:xfrm>
                <a:off x="6434290" y="4521102"/>
                <a:ext cx="5261300" cy="151242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 smtClean="0">
                    <a:latin typeface="Times New Roman" panose="02020603050405020304" pitchFamily="18" charset="0"/>
                  </a:rPr>
                  <a:t>Scale error : 10.18 ppm</a:t>
                </a:r>
                <a:endParaRPr lang="en-US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dirty="0" smtClean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Corrected distance: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0">
                          <a:latin typeface="Cambria Math" panose="02040503050406030204" pitchFamily="18" charset="0"/>
                        </a:rPr>
                        <m:t>corrected</m:t>
                      </m:r>
                      <m:r>
                        <a:rPr lang="en-US" sz="16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0">
                          <a:latin typeface="Cambria Math" panose="02040503050406030204" pitchFamily="18" charset="0"/>
                        </a:rPr>
                        <m:t>distance</m:t>
                      </m:r>
                      <m:r>
                        <a:rPr lang="en-US" sz="16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600" i="0">
                          <a:latin typeface="Cambria Math" panose="02040503050406030204" pitchFamily="18" charset="0"/>
                        </a:rPr>
                        <m:t>scale</m:t>
                      </m:r>
                      <m:r>
                        <a:rPr lang="en-US" sz="16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600" i="0">
                          <a:latin typeface="Cambria Math" panose="02040503050406030204" pitchFamily="18" charset="0"/>
                        </a:rPr>
                        <m:t>error</m:t>
                      </m:r>
                      <m:r>
                        <a:rPr lang="en-US" sz="1600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1600" i="0">
                          <a:latin typeface="Cambria Math" panose="02040503050406030204" pitchFamily="18" charset="0"/>
                        </a:rPr>
                        <m:t>ppm</m:t>
                      </m:r>
                      <m:r>
                        <a:rPr lang="en-US" sz="1600" i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1600" i="0">
                              <a:latin typeface="Cambria Math" panose="02040503050406030204" pitchFamily="18" charset="0"/>
                            </a:rPr>
                            <m:t>Measured</m:t>
                          </m:r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600" i="0">
                              <a:latin typeface="Cambria Math" panose="02040503050406030204" pitchFamily="18" charset="0"/>
                            </a:rPr>
                            <m:t>distance</m:t>
                          </m:r>
                        </m:num>
                        <m:den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1000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IN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68EB82E-6323-C7C9-7B68-4351419E3C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4290" y="4521102"/>
                <a:ext cx="5261300" cy="1512424"/>
              </a:xfrm>
              <a:prstGeom prst="rect">
                <a:avLst/>
              </a:prstGeom>
              <a:blipFill>
                <a:blip r:embed="rId5"/>
                <a:stretch>
                  <a:fillRect l="-8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201847"/>
              </p:ext>
            </p:extLst>
          </p:nvPr>
        </p:nvGraphicFramePr>
        <p:xfrm>
          <a:off x="374074" y="2130292"/>
          <a:ext cx="5563806" cy="390323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91131">
                  <a:extLst>
                    <a:ext uri="{9D8B030D-6E8A-4147-A177-3AD203B41FA5}">
                      <a16:colId xmlns:a16="http://schemas.microsoft.com/office/drawing/2014/main" val="3014688962"/>
                    </a:ext>
                  </a:extLst>
                </a:gridCol>
                <a:gridCol w="791131">
                  <a:extLst>
                    <a:ext uri="{9D8B030D-6E8A-4147-A177-3AD203B41FA5}">
                      <a16:colId xmlns:a16="http://schemas.microsoft.com/office/drawing/2014/main" val="2844876798"/>
                    </a:ext>
                  </a:extLst>
                </a:gridCol>
                <a:gridCol w="764664">
                  <a:extLst>
                    <a:ext uri="{9D8B030D-6E8A-4147-A177-3AD203B41FA5}">
                      <a16:colId xmlns:a16="http://schemas.microsoft.com/office/drawing/2014/main" val="2178676125"/>
                    </a:ext>
                  </a:extLst>
                </a:gridCol>
                <a:gridCol w="685838">
                  <a:extLst>
                    <a:ext uri="{9D8B030D-6E8A-4147-A177-3AD203B41FA5}">
                      <a16:colId xmlns:a16="http://schemas.microsoft.com/office/drawing/2014/main" val="2639552065"/>
                    </a:ext>
                  </a:extLst>
                </a:gridCol>
                <a:gridCol w="735671">
                  <a:extLst>
                    <a:ext uri="{9D8B030D-6E8A-4147-A177-3AD203B41FA5}">
                      <a16:colId xmlns:a16="http://schemas.microsoft.com/office/drawing/2014/main" val="163724678"/>
                    </a:ext>
                  </a:extLst>
                </a:gridCol>
                <a:gridCol w="969144">
                  <a:extLst>
                    <a:ext uri="{9D8B030D-6E8A-4147-A177-3AD203B41FA5}">
                      <a16:colId xmlns:a16="http://schemas.microsoft.com/office/drawing/2014/main" val="3827881585"/>
                    </a:ext>
                  </a:extLst>
                </a:gridCol>
                <a:gridCol w="826227">
                  <a:extLst>
                    <a:ext uri="{9D8B030D-6E8A-4147-A177-3AD203B41FA5}">
                      <a16:colId xmlns:a16="http://schemas.microsoft.com/office/drawing/2014/main" val="3960280196"/>
                    </a:ext>
                  </a:extLst>
                </a:gridCol>
              </a:tblGrid>
              <a:tr h="104085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Taped dist di( m)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taped distance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EDMI dist, Di (m)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Do + Sd (m)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Di-(D0+sum(d)) (m)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Correction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(m</a:t>
                      </a:r>
                      <a:r>
                        <a:rPr lang="en-US" sz="1100" dirty="0" smtClean="0">
                          <a:effectLst/>
                        </a:rPr>
                        <a:t>)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Cyclic error</a:t>
                      </a:r>
                      <a:endParaRPr lang="en-US" sz="11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Corrected distance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04805837"/>
                  </a:ext>
                </a:extLst>
              </a:tr>
              <a:tr h="2602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19.995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-0.005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0.0045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19.77905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9555800"/>
                  </a:ext>
                </a:extLst>
              </a:tr>
              <a:tr h="2602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20.997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-0.003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0.0042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20.77023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9232188"/>
                  </a:ext>
                </a:extLst>
              </a:tr>
              <a:tr h="2602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21.993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-0.007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0.0035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21.75548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3194758"/>
                  </a:ext>
                </a:extLst>
              </a:tr>
              <a:tr h="2602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22.996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-0.004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0.0035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22.74764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91534777"/>
                  </a:ext>
                </a:extLst>
              </a:tr>
              <a:tr h="2602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23.991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-0.009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0.0026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23.7319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40528877"/>
                  </a:ext>
                </a:extLst>
              </a:tr>
              <a:tr h="2602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24.989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-0.011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24.71912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9709809"/>
                  </a:ext>
                </a:extLst>
              </a:tr>
              <a:tr h="2602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25.988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-0.012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0.0023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25.70733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1936509"/>
                  </a:ext>
                </a:extLst>
              </a:tr>
              <a:tr h="2602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26.988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-0.012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0.0023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26.69653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2978305"/>
                  </a:ext>
                </a:extLst>
              </a:tr>
              <a:tr h="2602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27.994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-0.006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0.0017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27.69166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27996921"/>
                  </a:ext>
                </a:extLst>
              </a:tr>
              <a:tr h="2602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27.994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-1.006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-0.0083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27.69166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5056669"/>
                  </a:ext>
                </a:extLst>
              </a:tr>
              <a:tr h="26021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29.993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-0.007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0.0016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29.66908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54086597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949639" y="6073394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: EDMI corrected distance by cycle error and scale error</a:t>
            </a:r>
            <a:endParaRPr lang="en-GB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66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CDE244DC-8B9E-4E7D-B4FF-FDF35DD44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96" y="136525"/>
            <a:ext cx="7121174" cy="495301"/>
          </a:xfrm>
        </p:spPr>
        <p:txBody>
          <a:bodyPr/>
          <a:lstStyle/>
          <a:p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Lab 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5D0B6-77C2-4F55-BD1D-6E4B255F6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/>
          <a:lstStyle/>
          <a:p>
            <a:fld id="{7A9E80BB-C0DF-4F1B-8821-E3FD53412EFF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B18005-3523-456B-9332-E3794DB610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5239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CFD5C93-2BE2-2F95-A644-84B569E7903A}"/>
              </a:ext>
            </a:extLst>
          </p:cNvPr>
          <p:cNvCxnSpPr>
            <a:cxnSpLocks/>
          </p:cNvCxnSpPr>
          <p:nvPr/>
        </p:nvCxnSpPr>
        <p:spPr>
          <a:xfrm>
            <a:off x="124096" y="602329"/>
            <a:ext cx="73274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307CB5B-5D99-45E1-17D6-15569276540D}"/>
              </a:ext>
            </a:extLst>
          </p:cNvPr>
          <p:cNvSpPr txBox="1"/>
          <p:nvPr/>
        </p:nvSpPr>
        <p:spPr>
          <a:xfrm>
            <a:off x="218768" y="883468"/>
            <a:ext cx="61009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cap="all" spc="200" dirty="0">
                <a:solidFill>
                  <a:prstClr val="white"/>
                </a:solidFill>
                <a:latin typeface="Franklin Gothic Demi Cond"/>
                <a:ea typeface="+mj-ea"/>
                <a:cs typeface="+mj-cs"/>
              </a:rPr>
              <a:t>Total station traversing</a:t>
            </a:r>
            <a:endParaRPr lang="en-IN" sz="2400" dirty="0"/>
          </a:p>
        </p:txBody>
      </p:sp>
      <p:pic>
        <p:nvPicPr>
          <p:cNvPr id="11" name="Picture Placeholder 10" descr="A person using a yellow and black device&#10;&#10;Description automatically generated">
            <a:extLst>
              <a:ext uri="{FF2B5EF4-FFF2-40B4-BE49-F238E27FC236}">
                <a16:creationId xmlns:a16="http://schemas.microsoft.com/office/drawing/2014/main" id="{D845AFA7-8D7D-1C1C-BC6F-5470FBFA012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0741" r="10741"/>
          <a:stretch>
            <a:fillRect/>
          </a:stretch>
        </p:blipFill>
        <p:spPr/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D4E3B17-AC81-1D38-BE3C-84ACC33C1B25}"/>
              </a:ext>
            </a:extLst>
          </p:cNvPr>
          <p:cNvSpPr/>
          <p:nvPr/>
        </p:nvSpPr>
        <p:spPr>
          <a:xfrm>
            <a:off x="8153400" y="0"/>
            <a:ext cx="4038600" cy="6858000"/>
          </a:xfrm>
          <a:prstGeom prst="rect">
            <a:avLst/>
          </a:prstGeom>
          <a:solidFill>
            <a:schemeClr val="accent1">
              <a:alpha val="5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30325" t="19829" r="27939" b="9908"/>
          <a:stretch/>
        </p:blipFill>
        <p:spPr>
          <a:xfrm>
            <a:off x="6363920" y="1596774"/>
            <a:ext cx="5550989" cy="4759576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324747"/>
              </p:ext>
            </p:extLst>
          </p:nvPr>
        </p:nvGraphicFramePr>
        <p:xfrm>
          <a:off x="218768" y="1596777"/>
          <a:ext cx="5884816" cy="475958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9255">
                  <a:extLst>
                    <a:ext uri="{9D8B030D-6E8A-4147-A177-3AD203B41FA5}">
                      <a16:colId xmlns:a16="http://schemas.microsoft.com/office/drawing/2014/main" val="236695747"/>
                    </a:ext>
                  </a:extLst>
                </a:gridCol>
                <a:gridCol w="455679">
                  <a:extLst>
                    <a:ext uri="{9D8B030D-6E8A-4147-A177-3AD203B41FA5}">
                      <a16:colId xmlns:a16="http://schemas.microsoft.com/office/drawing/2014/main" val="3263144948"/>
                    </a:ext>
                  </a:extLst>
                </a:gridCol>
                <a:gridCol w="804993">
                  <a:extLst>
                    <a:ext uri="{9D8B030D-6E8A-4147-A177-3AD203B41FA5}">
                      <a16:colId xmlns:a16="http://schemas.microsoft.com/office/drawing/2014/main" val="295959226"/>
                    </a:ext>
                  </a:extLst>
                </a:gridCol>
                <a:gridCol w="891849">
                  <a:extLst>
                    <a:ext uri="{9D8B030D-6E8A-4147-A177-3AD203B41FA5}">
                      <a16:colId xmlns:a16="http://schemas.microsoft.com/office/drawing/2014/main" val="2569396194"/>
                    </a:ext>
                  </a:extLst>
                </a:gridCol>
                <a:gridCol w="791146">
                  <a:extLst>
                    <a:ext uri="{9D8B030D-6E8A-4147-A177-3AD203B41FA5}">
                      <a16:colId xmlns:a16="http://schemas.microsoft.com/office/drawing/2014/main" val="809195951"/>
                    </a:ext>
                  </a:extLst>
                </a:gridCol>
                <a:gridCol w="776041">
                  <a:extLst>
                    <a:ext uri="{9D8B030D-6E8A-4147-A177-3AD203B41FA5}">
                      <a16:colId xmlns:a16="http://schemas.microsoft.com/office/drawing/2014/main" val="3076277485"/>
                    </a:ext>
                  </a:extLst>
                </a:gridCol>
                <a:gridCol w="796181">
                  <a:extLst>
                    <a:ext uri="{9D8B030D-6E8A-4147-A177-3AD203B41FA5}">
                      <a16:colId xmlns:a16="http://schemas.microsoft.com/office/drawing/2014/main" val="2307651239"/>
                    </a:ext>
                  </a:extLst>
                </a:gridCol>
                <a:gridCol w="669672">
                  <a:extLst>
                    <a:ext uri="{9D8B030D-6E8A-4147-A177-3AD203B41FA5}">
                      <a16:colId xmlns:a16="http://schemas.microsoft.com/office/drawing/2014/main" val="979385258"/>
                    </a:ext>
                  </a:extLst>
                </a:gridCol>
              </a:tblGrid>
              <a:tr h="24193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Station Observed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Face L/R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Horizontal Angle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Succesive difference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Adjusted angle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extLst>
                  <a:ext uri="{0D108BD9-81ED-4DB2-BD59-A6C34878D82A}">
                    <a16:rowId xmlns:a16="http://schemas.microsoft.com/office/drawing/2014/main" val="3727642465"/>
                  </a:ext>
                </a:extLst>
              </a:tr>
              <a:tr h="366001">
                <a:tc>
                  <a:txBody>
                    <a:bodyPr/>
                    <a:lstStyle/>
                    <a:p>
                      <a:endParaRPr lang="en-US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>
                  <a:txBody>
                    <a:bodyPr/>
                    <a:lstStyle/>
                    <a:p>
                      <a:endParaRPr lang="en-US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Reading (Degrees)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Mean of interior angle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Multiples of average corrections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Correction rounded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>
                  <a:txBody>
                    <a:bodyPr/>
                    <a:lstStyle/>
                    <a:p>
                      <a:endParaRPr lang="en-US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>
                  <a:txBody>
                    <a:bodyPr/>
                    <a:lstStyle/>
                    <a:p>
                      <a:endParaRPr lang="en-US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extLst>
                  <a:ext uri="{0D108BD9-81ED-4DB2-BD59-A6C34878D82A}">
                    <a16:rowId xmlns:a16="http://schemas.microsoft.com/office/drawing/2014/main" val="123275193"/>
                  </a:ext>
                </a:extLst>
              </a:tr>
              <a:tr h="1225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A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rowSpan="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144.086235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rowSpan="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0.012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rowSpan="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0.0125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rowSpan="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0.0125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rowSpan="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144  5' 55''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extLst>
                  <a:ext uri="{0D108BD9-81ED-4DB2-BD59-A6C34878D82A}">
                    <a16:rowId xmlns:a16="http://schemas.microsoft.com/office/drawing/2014/main" val="985167214"/>
                  </a:ext>
                </a:extLst>
              </a:tr>
              <a:tr h="1225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D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144.1572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026433"/>
                  </a:ext>
                </a:extLst>
              </a:tr>
              <a:tr h="1225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A'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0.0025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8948415"/>
                  </a:ext>
                </a:extLst>
              </a:tr>
              <a:tr h="1225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Error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>
                  <a:txBody>
                    <a:bodyPr/>
                    <a:lstStyle/>
                    <a:p>
                      <a:endParaRPr lang="en-US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-0.0025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808911"/>
                  </a:ext>
                </a:extLst>
              </a:tr>
              <a:tr h="1225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A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180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699587"/>
                  </a:ext>
                </a:extLst>
              </a:tr>
              <a:tr h="1225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D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324.01527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993683"/>
                  </a:ext>
                </a:extLst>
              </a:tr>
              <a:tr h="1225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A'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179.9991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3629414"/>
                  </a:ext>
                </a:extLst>
              </a:tr>
              <a:tr h="1225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Error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>
                  <a:txBody>
                    <a:bodyPr/>
                    <a:lstStyle/>
                    <a:p>
                      <a:endParaRPr lang="en-US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0.0009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3485334"/>
                  </a:ext>
                </a:extLst>
              </a:tr>
              <a:tr h="1225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B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rowSpan="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94.177625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rowSpan="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0.249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rowSpan="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0.025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rowSpan="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0.0125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rowSpan="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94  11'  24''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extLst>
                  <a:ext uri="{0D108BD9-81ED-4DB2-BD59-A6C34878D82A}">
                    <a16:rowId xmlns:a16="http://schemas.microsoft.com/office/drawing/2014/main" val="587846626"/>
                  </a:ext>
                </a:extLst>
              </a:tr>
              <a:tr h="1225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A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94.17805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880172"/>
                  </a:ext>
                </a:extLst>
              </a:tr>
              <a:tr h="1225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B'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0.0011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3041242"/>
                  </a:ext>
                </a:extLst>
              </a:tr>
              <a:tr h="1225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Error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>
                  <a:txBody>
                    <a:bodyPr/>
                    <a:lstStyle/>
                    <a:p>
                      <a:endParaRPr lang="en-US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-0.0011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389509"/>
                  </a:ext>
                </a:extLst>
              </a:tr>
              <a:tr h="1225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B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180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732991"/>
                  </a:ext>
                </a:extLst>
              </a:tr>
              <a:tr h="1225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A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274.1772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7297921"/>
                  </a:ext>
                </a:extLst>
              </a:tr>
              <a:tr h="1225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B'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180.01694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815966"/>
                  </a:ext>
                </a:extLst>
              </a:tr>
              <a:tr h="1225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Error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>
                  <a:txBody>
                    <a:bodyPr/>
                    <a:lstStyle/>
                    <a:p>
                      <a:endParaRPr lang="en-US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-0.01694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2685998"/>
                  </a:ext>
                </a:extLst>
              </a:tr>
              <a:tr h="1225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C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rowSpan="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72.479995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rowSpan="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0.0374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rowSpan="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0.0375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rowSpan="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0.0125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rowSpan="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72  29'  33''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extLst>
                  <a:ext uri="{0D108BD9-81ED-4DB2-BD59-A6C34878D82A}">
                    <a16:rowId xmlns:a16="http://schemas.microsoft.com/office/drawing/2014/main" val="946707823"/>
                  </a:ext>
                </a:extLst>
              </a:tr>
              <a:tr h="1225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B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72.47777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214333"/>
                  </a:ext>
                </a:extLst>
              </a:tr>
              <a:tr h="1225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C'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0.0025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78853"/>
                  </a:ext>
                </a:extLst>
              </a:tr>
              <a:tr h="1225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Error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>
                  <a:txBody>
                    <a:bodyPr/>
                    <a:lstStyle/>
                    <a:p>
                      <a:endParaRPr lang="en-US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-0.0025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758631"/>
                  </a:ext>
                </a:extLst>
              </a:tr>
              <a:tr h="1225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C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180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325603"/>
                  </a:ext>
                </a:extLst>
              </a:tr>
              <a:tr h="1225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B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252.48222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0053300"/>
                  </a:ext>
                </a:extLst>
              </a:tr>
              <a:tr h="1225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C'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180.00111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6656140"/>
                  </a:ext>
                </a:extLst>
              </a:tr>
              <a:tr h="1225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Error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>
                  <a:txBody>
                    <a:bodyPr/>
                    <a:lstStyle/>
                    <a:p>
                      <a:endParaRPr lang="en-US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0.00111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0507"/>
                  </a:ext>
                </a:extLst>
              </a:tr>
              <a:tr h="1225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C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L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rowSpan="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49.206385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rowSpan="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0.0499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rowSpan="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0.05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rowSpan="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0.0125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rowSpan="8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49  13'  8''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extLst>
                  <a:ext uri="{0D108BD9-81ED-4DB2-BD59-A6C34878D82A}">
                    <a16:rowId xmlns:a16="http://schemas.microsoft.com/office/drawing/2014/main" val="3588091657"/>
                  </a:ext>
                </a:extLst>
              </a:tr>
              <a:tr h="1225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D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49.16694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064427"/>
                  </a:ext>
                </a:extLst>
              </a:tr>
              <a:tr h="1225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C'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0.003888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957608"/>
                  </a:ext>
                </a:extLst>
              </a:tr>
              <a:tr h="1225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Error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>
                  <a:txBody>
                    <a:bodyPr/>
                    <a:lstStyle/>
                    <a:p>
                      <a:endParaRPr lang="en-US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0.003888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570911"/>
                  </a:ext>
                </a:extLst>
              </a:tr>
              <a:tr h="1225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C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R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180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0078267"/>
                  </a:ext>
                </a:extLst>
              </a:tr>
              <a:tr h="1225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D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229.24583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018253"/>
                  </a:ext>
                </a:extLst>
              </a:tr>
              <a:tr h="12252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C'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180.03888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2669322"/>
                  </a:ext>
                </a:extLst>
              </a:tr>
              <a:tr h="122528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Error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>
                  <a:txBody>
                    <a:bodyPr/>
                    <a:lstStyle/>
                    <a:p>
                      <a:endParaRPr lang="en-US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0.03888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6997898"/>
                  </a:ext>
                </a:extLst>
              </a:tr>
              <a:tr h="230761">
                <a:tc>
                  <a:txBody>
                    <a:bodyPr/>
                    <a:lstStyle/>
                    <a:p>
                      <a:endParaRPr lang="en-US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>
                  <a:txBody>
                    <a:bodyPr/>
                    <a:lstStyle/>
                    <a:p>
                      <a:endParaRPr lang="en-US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>
                  <a:txBody>
                    <a:bodyPr/>
                    <a:lstStyle/>
                    <a:p>
                      <a:endParaRPr lang="en-US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>
                  <a:txBody>
                    <a:bodyPr/>
                    <a:lstStyle/>
                    <a:p>
                      <a:endParaRPr lang="en-US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>
                  <a:txBody>
                    <a:bodyPr/>
                    <a:lstStyle/>
                    <a:p>
                      <a:endParaRPr lang="en-US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>
                  <a:txBody>
                    <a:bodyPr/>
                    <a:lstStyle/>
                    <a:p>
                      <a:endParaRPr lang="en-US" sz="7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>
                          <a:effectLst/>
                        </a:rPr>
                        <a:t>0.05</a:t>
                      </a:r>
                      <a:endParaRPr lang="en-US" sz="7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700" dirty="0">
                          <a:effectLst/>
                        </a:rPr>
                        <a:t>360  0'  0''</a:t>
                      </a:r>
                      <a:endParaRPr lang="en-US" sz="7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0591" marR="40591" marT="0" marB="0"/>
                </a:tc>
                <a:extLst>
                  <a:ext uri="{0D108BD9-81ED-4DB2-BD59-A6C34878D82A}">
                    <a16:rowId xmlns:a16="http://schemas.microsoft.com/office/drawing/2014/main" val="1477815248"/>
                  </a:ext>
                </a:extLst>
              </a:tr>
            </a:tbl>
          </a:graphicData>
        </a:graphic>
      </p:graphicFrame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495300" y="1732045"/>
            <a:ext cx="1750743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913477" y="6385023"/>
            <a:ext cx="23825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: </a:t>
            </a:r>
            <a:r>
              <a:rPr lang="en-GB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TS traverse corrections</a:t>
            </a:r>
            <a:endParaRPr lang="en-GB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211867" y="6359564"/>
            <a:ext cx="30364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 : Traversing of </a:t>
            </a:r>
            <a:r>
              <a:rPr lang="en-GB" sz="14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</a:t>
            </a:r>
            <a:r>
              <a:rPr lang="en-GB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ground by TS</a:t>
            </a:r>
            <a:endParaRPr lang="en-GB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139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group of people posing for a photo&#10;&#10;Survey camp group">
            <a:extLst>
              <a:ext uri="{FF2B5EF4-FFF2-40B4-BE49-F238E27FC236}">
                <a16:creationId xmlns:a16="http://schemas.microsoft.com/office/drawing/2014/main" id="{8BC3C0FB-9063-6A68-0D67-D439C95D41E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3704" b="3704"/>
          <a:stretch>
            <a:fillRect/>
          </a:stretch>
        </p:blipFill>
        <p:spPr/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EA3F2AC-C26E-35FF-B7BE-5B7E34DF0EA9}"/>
              </a:ext>
            </a:extLst>
          </p:cNvPr>
          <p:cNvSpPr/>
          <p:nvPr/>
        </p:nvSpPr>
        <p:spPr>
          <a:xfrm>
            <a:off x="0" y="-1"/>
            <a:ext cx="12192000" cy="6865869"/>
          </a:xfrm>
          <a:prstGeom prst="rect">
            <a:avLst/>
          </a:prstGeom>
          <a:solidFill>
            <a:schemeClr val="accent1">
              <a:alpha val="69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Title 31">
            <a:extLst>
              <a:ext uri="{FF2B5EF4-FFF2-40B4-BE49-F238E27FC236}">
                <a16:creationId xmlns:a16="http://schemas.microsoft.com/office/drawing/2014/main" id="{8D996758-284E-4C63-9A4B-2C107FDFE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6774426" cy="4434348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0206A59-E2C8-4E81-AE9D-B2F7ADEEAB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" y="4210388"/>
            <a:ext cx="5575849" cy="2118216"/>
          </a:xfrm>
        </p:spPr>
        <p:txBody>
          <a:bodyPr/>
          <a:lstStyle/>
          <a:p>
            <a:r>
              <a:rPr lang="en-US" dirty="0"/>
              <a:t> Prof. Onkar Dikshit</a:t>
            </a:r>
          </a:p>
          <a:p>
            <a:r>
              <a:rPr lang="en-US" dirty="0"/>
              <a:t> Hari Babu Prajapati Sir</a:t>
            </a:r>
          </a:p>
          <a:p>
            <a:r>
              <a:rPr lang="en-US" dirty="0"/>
              <a:t> </a:t>
            </a:r>
            <a:r>
              <a:rPr lang="en-US" dirty="0" err="1"/>
              <a:t>Shitla</a:t>
            </a:r>
            <a:r>
              <a:rPr lang="en-US" dirty="0"/>
              <a:t> Tripathi Sir</a:t>
            </a:r>
          </a:p>
          <a:p>
            <a:r>
              <a:rPr lang="en-US" dirty="0"/>
              <a:t> Ram </a:t>
            </a:r>
            <a:r>
              <a:rPr lang="en-US" dirty="0" err="1"/>
              <a:t>Keval</a:t>
            </a:r>
            <a:r>
              <a:rPr lang="en-US" dirty="0"/>
              <a:t> Maurya Sir</a:t>
            </a:r>
          </a:p>
          <a:p>
            <a:r>
              <a:rPr lang="en-US" dirty="0"/>
              <a:t> TAs</a:t>
            </a:r>
          </a:p>
          <a:p>
            <a:r>
              <a:rPr lang="en-US" dirty="0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465445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FE58CE81-79F8-4E88-A7B1-6103D70D0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9826" y="1209670"/>
            <a:ext cx="5135764" cy="49530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E104D264-19F5-47BB-9134-C9A3CEBC78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59826" y="1789866"/>
            <a:ext cx="5135764" cy="3577259"/>
          </a:xfrm>
        </p:spPr>
        <p:txBody>
          <a:bodyPr/>
          <a:lstStyle/>
          <a:p>
            <a:r>
              <a:rPr lang="en-US" sz="1600" dirty="0"/>
              <a:t>Introduction​</a:t>
            </a:r>
          </a:p>
          <a:p>
            <a:r>
              <a:rPr lang="en-US" sz="1600" dirty="0"/>
              <a:t>Control Network Setup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Reconnaissance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GNSS Traversing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Levelling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Feature mapping </a:t>
            </a:r>
          </a:p>
          <a:p>
            <a:r>
              <a:rPr lang="en-US" sz="1600" dirty="0"/>
              <a:t>Deliverables</a:t>
            </a:r>
          </a:p>
          <a:p>
            <a:r>
              <a:rPr lang="en-US" sz="1600" dirty="0"/>
              <a:t>Lab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Chain and Compass survey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EDMI Calibration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TS Traversing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084D5E-27CA-4C1F-A2EC-760AE93FE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/>
          <a:lstStyle/>
          <a:p>
            <a:fld id="{7A9E80BB-C0DF-4F1B-8821-E3FD53412EFF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2" name="Graphic 61">
            <a:extLst>
              <a:ext uri="{FF2B5EF4-FFF2-40B4-BE49-F238E27FC236}">
                <a16:creationId xmlns:a16="http://schemas.microsoft.com/office/drawing/2014/main" id="{08453B12-6818-452E-8213-837B2C232B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547101" y="0"/>
            <a:ext cx="3644900" cy="6858000"/>
          </a:xfrm>
          <a:prstGeom prst="rect">
            <a:avLst/>
          </a:prstGeom>
        </p:spPr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E7E6544-DA4F-5A0E-0A7D-A752EA5C047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6209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FFDFC4E2-C9DE-4F2E-A89C-715209C07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7463" y="986268"/>
            <a:ext cx="2893813" cy="1034385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6E7A249-5611-42FD-975D-23A8754CDE3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41407" y="699461"/>
            <a:ext cx="6547507" cy="1552015"/>
          </a:xfrm>
        </p:spPr>
        <p:txBody>
          <a:bodyPr/>
          <a:lstStyle/>
          <a:p>
            <a:r>
              <a:rPr lang="en-US" dirty="0"/>
              <a:t>The CE673A Instrumentation Laboratory and field practices in Geoinformatics project encapsulated an immersive one-week expedition into the heart of Aarogydham Chitrakoot area, Madhya Pradesh, commencing on November 28th, 2023</a:t>
            </a:r>
            <a:r>
              <a:rPr lang="en-US" dirty="0" smtClean="0"/>
              <a:t>.</a:t>
            </a:r>
            <a:r>
              <a:rPr lang="en-US" dirty="0"/>
              <a:t> </a:t>
            </a:r>
            <a:r>
              <a:rPr lang="en-US" dirty="0"/>
              <a:t>T</a:t>
            </a:r>
            <a:r>
              <a:rPr lang="en-US" dirty="0" smtClean="0"/>
              <a:t>his </a:t>
            </a:r>
            <a:r>
              <a:rPr lang="en-US" dirty="0"/>
              <a:t>endeavor aimed at learning practical skills in Geoinformatics, instrumental surveying techniques</a:t>
            </a:r>
            <a:r>
              <a:rPr lang="en-US" dirty="0" smtClean="0"/>
              <a:t> </a:t>
            </a:r>
            <a:r>
              <a:rPr lang="en-US" dirty="0" smtClean="0"/>
              <a:t>​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C93D79-8EC5-46CD-AA16-7851250E7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3497062" cy="501650"/>
          </a:xfrm>
        </p:spPr>
        <p:txBody>
          <a:bodyPr/>
          <a:lstStyle/>
          <a:p>
            <a:fld id="{7A9E80BB-C0DF-4F1B-8821-E3FD53412EFF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BF3A7C-6F25-4CD0-85C5-EE1A21BCB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97062" y="6356350"/>
            <a:ext cx="5197878" cy="501650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8DCB15-B29C-40F0-9B09-422989A486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94940" y="6356350"/>
            <a:ext cx="3497060" cy="501650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B5AEC4B9-A4DF-D4A4-9286-3DE7737438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10" b="27210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4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CDE244DC-8B9E-4E7D-B4FF-FDF35DD44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96" y="136525"/>
            <a:ext cx="7121174" cy="495301"/>
          </a:xfrm>
        </p:spPr>
        <p:txBody>
          <a:bodyPr/>
          <a:lstStyle/>
          <a:p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Control network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5D0B6-77C2-4F55-BD1D-6E4B255F6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/>
          <a:lstStyle/>
          <a:p>
            <a:fld id="{7A9E80BB-C0DF-4F1B-8821-E3FD53412EF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B18005-3523-456B-9332-E3794DB610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5239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8" name="Picture Placeholder 8">
            <a:extLst>
              <a:ext uri="{FF2B5EF4-FFF2-40B4-BE49-F238E27FC236}">
                <a16:creationId xmlns:a16="http://schemas.microsoft.com/office/drawing/2014/main" id="{79F3298F-F445-9ED3-6C9A-67F4B050FE6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1" r="10741"/>
          <a:stretch/>
        </p:blipFill>
        <p:spPr bwMode="auto">
          <a:xfrm>
            <a:off x="8153400" y="0"/>
            <a:ext cx="40386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8E548D3-3A76-789D-158E-DA1988C0291B}"/>
              </a:ext>
            </a:extLst>
          </p:cNvPr>
          <p:cNvSpPr/>
          <p:nvPr/>
        </p:nvSpPr>
        <p:spPr>
          <a:xfrm>
            <a:off x="8153400" y="1"/>
            <a:ext cx="4038600" cy="6858000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CFD5C93-2BE2-2F95-A644-84B569E7903A}"/>
              </a:ext>
            </a:extLst>
          </p:cNvPr>
          <p:cNvCxnSpPr>
            <a:cxnSpLocks/>
          </p:cNvCxnSpPr>
          <p:nvPr/>
        </p:nvCxnSpPr>
        <p:spPr>
          <a:xfrm>
            <a:off x="124096" y="602329"/>
            <a:ext cx="73274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307CB5B-5D99-45E1-17D6-15569276540D}"/>
              </a:ext>
            </a:extLst>
          </p:cNvPr>
          <p:cNvSpPr txBox="1"/>
          <p:nvPr/>
        </p:nvSpPr>
        <p:spPr>
          <a:xfrm>
            <a:off x="218768" y="883468"/>
            <a:ext cx="61009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cap="all" spc="200" dirty="0">
                <a:solidFill>
                  <a:prstClr val="white"/>
                </a:solidFill>
                <a:latin typeface="Franklin Gothic Demi Cond"/>
                <a:ea typeface="+mj-ea"/>
                <a:cs typeface="+mj-cs"/>
              </a:rPr>
              <a:t>Reconnaissance survey</a:t>
            </a:r>
            <a:endParaRPr lang="en-IN" sz="24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7A72170-E4E4-55A6-D21B-9E8D7777C0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37" t="28765" r="26709" b="11464"/>
          <a:stretch/>
        </p:blipFill>
        <p:spPr bwMode="auto">
          <a:xfrm>
            <a:off x="5771535" y="1797220"/>
            <a:ext cx="4863814" cy="34577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3C63401-AE73-847B-1544-08E2EC85B31A}"/>
              </a:ext>
            </a:extLst>
          </p:cNvPr>
          <p:cNvSpPr/>
          <p:nvPr/>
        </p:nvSpPr>
        <p:spPr>
          <a:xfrm>
            <a:off x="647401" y="2401529"/>
            <a:ext cx="4113106" cy="18951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3477B4-B765-E19E-F0EE-0260E2856EB9}"/>
              </a:ext>
            </a:extLst>
          </p:cNvPr>
          <p:cNvSpPr txBox="1"/>
          <p:nvPr/>
        </p:nvSpPr>
        <p:spPr>
          <a:xfrm>
            <a:off x="753862" y="2690336"/>
            <a:ext cx="39656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Criteria for CP selection: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Intervisibility between two CP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 to sky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Maximum area coverage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 should not be in busy location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A9B43A-F6D5-944E-F9AF-7813726ACE51}"/>
              </a:ext>
            </a:extLst>
          </p:cNvPr>
          <p:cNvSpPr txBox="1"/>
          <p:nvPr/>
        </p:nvSpPr>
        <p:spPr>
          <a:xfrm>
            <a:off x="5771535" y="1427169"/>
            <a:ext cx="221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Control Network: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5CE2F3-466A-B0C4-AC2B-3FCA67FBAA6C}"/>
              </a:ext>
            </a:extLst>
          </p:cNvPr>
          <p:cNvSpPr txBox="1"/>
          <p:nvPr/>
        </p:nvSpPr>
        <p:spPr>
          <a:xfrm>
            <a:off x="6877664" y="5292331"/>
            <a:ext cx="61009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fig: CPs displayed in </a:t>
            </a:r>
            <a:r>
              <a:rPr lang="en-GB" sz="1200" dirty="0" err="1">
                <a:solidFill>
                  <a:schemeClr val="bg1"/>
                </a:solidFill>
              </a:rPr>
              <a:t>ArcGis</a:t>
            </a:r>
            <a:r>
              <a:rPr lang="en-GB" sz="1200" dirty="0">
                <a:solidFill>
                  <a:schemeClr val="bg1"/>
                </a:solidFill>
              </a:rPr>
              <a:t> Pro </a:t>
            </a:r>
            <a:endParaRPr lang="en-IN" sz="1200" dirty="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F07A02-8D76-2AB5-29F1-07D45CC42978}"/>
              </a:ext>
            </a:extLst>
          </p:cNvPr>
          <p:cNvSpPr/>
          <p:nvPr/>
        </p:nvSpPr>
        <p:spPr>
          <a:xfrm>
            <a:off x="647401" y="4617553"/>
            <a:ext cx="4196576" cy="6374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Number of CP: 7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11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CDE244DC-8B9E-4E7D-B4FF-FDF35DD44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96" y="136525"/>
            <a:ext cx="7121174" cy="495301"/>
          </a:xfrm>
        </p:spPr>
        <p:txBody>
          <a:bodyPr/>
          <a:lstStyle/>
          <a:p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Control network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5D0B6-77C2-4F55-BD1D-6E4B255F6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/>
          <a:lstStyle/>
          <a:p>
            <a:fld id="{7A9E80BB-C0DF-4F1B-8821-E3FD53412EF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B18005-3523-456B-9332-E3794DB610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5239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8" name="Picture Placeholder 8">
            <a:extLst>
              <a:ext uri="{FF2B5EF4-FFF2-40B4-BE49-F238E27FC236}">
                <a16:creationId xmlns:a16="http://schemas.microsoft.com/office/drawing/2014/main" id="{79F3298F-F445-9ED3-6C9A-67F4B050FE6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1" r="10741"/>
          <a:stretch/>
        </p:blipFill>
        <p:spPr bwMode="auto">
          <a:xfrm>
            <a:off x="8153400" y="0"/>
            <a:ext cx="40386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8E548D3-3A76-789D-158E-DA1988C0291B}"/>
              </a:ext>
            </a:extLst>
          </p:cNvPr>
          <p:cNvSpPr/>
          <p:nvPr/>
        </p:nvSpPr>
        <p:spPr>
          <a:xfrm>
            <a:off x="8153400" y="0"/>
            <a:ext cx="4038600" cy="6858000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CFD5C93-2BE2-2F95-A644-84B569E7903A}"/>
              </a:ext>
            </a:extLst>
          </p:cNvPr>
          <p:cNvCxnSpPr>
            <a:cxnSpLocks/>
          </p:cNvCxnSpPr>
          <p:nvPr/>
        </p:nvCxnSpPr>
        <p:spPr>
          <a:xfrm>
            <a:off x="124096" y="602329"/>
            <a:ext cx="73274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307CB5B-5D99-45E1-17D6-15569276540D}"/>
              </a:ext>
            </a:extLst>
          </p:cNvPr>
          <p:cNvSpPr txBox="1"/>
          <p:nvPr/>
        </p:nvSpPr>
        <p:spPr>
          <a:xfrm>
            <a:off x="218768" y="883468"/>
            <a:ext cx="61009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cap="all" spc="200" dirty="0">
                <a:solidFill>
                  <a:prstClr val="white"/>
                </a:solidFill>
                <a:latin typeface="Franklin Gothic Demi Cond"/>
                <a:ea typeface="+mj-ea"/>
                <a:cs typeface="+mj-cs"/>
              </a:rPr>
              <a:t>GNSS traversing</a:t>
            </a:r>
            <a:endParaRPr lang="en-IN" sz="240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6C1156B-E8F6-CE2E-0644-099720716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43088" y="1596775"/>
            <a:ext cx="7224627" cy="3850295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A7C56CE3-B1E4-E624-9DFB-D5F8D844E96F}"/>
              </a:ext>
            </a:extLst>
          </p:cNvPr>
          <p:cNvSpPr/>
          <p:nvPr/>
        </p:nvSpPr>
        <p:spPr>
          <a:xfrm>
            <a:off x="5387036" y="1775020"/>
            <a:ext cx="5261300" cy="211855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F3D987A-7631-8E5D-B9FA-E5B11685040C}"/>
              </a:ext>
            </a:extLst>
          </p:cNvPr>
          <p:cNvSpPr txBox="1"/>
          <p:nvPr/>
        </p:nvSpPr>
        <p:spPr>
          <a:xfrm>
            <a:off x="5437357" y="1836741"/>
            <a:ext cx="31856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Transit rule:</a:t>
            </a: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DE95BC-F07A-4288-58B9-1E7DFFBDAD2E}"/>
                  </a:ext>
                </a:extLst>
              </p:cNvPr>
              <p:cNvSpPr txBox="1"/>
              <p:nvPr/>
            </p:nvSpPr>
            <p:spPr>
              <a:xfrm>
                <a:off x="5437357" y="2114481"/>
                <a:ext cx="5507106" cy="2018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6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Northing adjustment for each point =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6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for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traverse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line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to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point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∑∆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N</m:t>
                        </m:r>
                      </m:den>
                    </m:f>
                  </m:oMath>
                </a14:m>
                <a:r>
                  <a:rPr lang="en-US" sz="16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 * Northing closure error</a:t>
                </a:r>
                <a:endParaRPr lang="en-IN" sz="14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16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Easting adjustment for each point = </a:t>
                </a:r>
              </a:p>
              <a:p>
                <a:r>
                  <a:rPr lang="en-US" sz="16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60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m:rPr>
                            <m:nor/>
                          </m:rPr>
                          <a:rPr lang="en-GB" sz="1600" b="0" dirty="0" smtClean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E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for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traverse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line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to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point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chemeClr val="bg1"/>
                            </a:solidFill>
                            <a:latin typeface="Times New Roman" panose="020206030504050203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∑∆</m:t>
                        </m:r>
                        <m:r>
                          <m:rPr>
                            <m:sty m:val="p"/>
                          </m:rPr>
                          <a:rPr lang="en-GB" sz="16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E</m:t>
                        </m:r>
                      </m:den>
                    </m:f>
                  </m:oMath>
                </a14:m>
                <a:r>
                  <a:rPr lang="en-US" sz="1600" dirty="0">
                    <a:solidFill>
                      <a:schemeClr val="bg1"/>
                    </a:solidFill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 * Easting closure error</a:t>
                </a:r>
                <a:endParaRPr lang="en-IN" sz="14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6DE95BC-F07A-4288-58B9-1E7DFFBDA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357" y="2114481"/>
                <a:ext cx="5507106" cy="2018501"/>
              </a:xfrm>
              <a:prstGeom prst="rect">
                <a:avLst/>
              </a:prstGeom>
              <a:blipFill>
                <a:blip r:embed="rId5"/>
                <a:stretch>
                  <a:fillRect l="-664" t="-90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>
            <a:extLst>
              <a:ext uri="{FF2B5EF4-FFF2-40B4-BE49-F238E27FC236}">
                <a16:creationId xmlns:a16="http://schemas.microsoft.com/office/drawing/2014/main" id="{77C08B9C-7665-43F1-D7DF-0BD3041073AC}"/>
              </a:ext>
            </a:extLst>
          </p:cNvPr>
          <p:cNvSpPr/>
          <p:nvPr/>
        </p:nvSpPr>
        <p:spPr>
          <a:xfrm>
            <a:off x="5336715" y="4084538"/>
            <a:ext cx="5311621" cy="6282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0C1869D-AE7A-788D-A140-80877B351810}"/>
              </a:ext>
            </a:extLst>
          </p:cNvPr>
          <p:cNvSpPr txBox="1"/>
          <p:nvPr/>
        </p:nvSpPr>
        <p:spPr>
          <a:xfrm>
            <a:off x="5437357" y="4128012"/>
            <a:ext cx="48866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Readings: Static mode by R10 GNSS receiver</a:t>
            </a:r>
          </a:p>
          <a:p>
            <a:r>
              <a:rPr lang="en-GB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 processing: TBC processing</a:t>
            </a: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89D76B0-39B4-B4BD-7229-7A7B024333D6}"/>
              </a:ext>
            </a:extLst>
          </p:cNvPr>
          <p:cNvSpPr txBox="1"/>
          <p:nvPr/>
        </p:nvSpPr>
        <p:spPr>
          <a:xfrm>
            <a:off x="2206577" y="5439078"/>
            <a:ext cx="25809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100" dirty="0">
                <a:solidFill>
                  <a:schemeClr val="bg1"/>
                </a:solidFill>
              </a:rPr>
              <a:t>Fig: R10 GNSS receiver in rover and base mode  </a:t>
            </a:r>
            <a:endParaRPr lang="en-IN" sz="1100" dirty="0">
              <a:solidFill>
                <a:schemeClr val="bg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68EB82E-6323-C7C9-7B68-4351419E3C16}"/>
              </a:ext>
            </a:extLst>
          </p:cNvPr>
          <p:cNvSpPr/>
          <p:nvPr/>
        </p:nvSpPr>
        <p:spPr>
          <a:xfrm>
            <a:off x="5387036" y="4989869"/>
            <a:ext cx="5261300" cy="10181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</a:p>
          <a:p>
            <a:r>
              <a:rPr lang="en-GB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Preprocessing:</a:t>
            </a:r>
          </a:p>
          <a:p>
            <a:r>
              <a:rPr lang="en-GB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Postprocessing</a:t>
            </a: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e/p ratio: </a:t>
            </a:r>
            <a:r>
              <a:rPr lang="en-US" sz="18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1:203563 (first order class of 1:25000)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43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CDE244DC-8B9E-4E7D-B4FF-FDF35DD44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96" y="136525"/>
            <a:ext cx="7121174" cy="495301"/>
          </a:xfrm>
        </p:spPr>
        <p:txBody>
          <a:bodyPr/>
          <a:lstStyle/>
          <a:p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Control network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5D0B6-77C2-4F55-BD1D-6E4B255F6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/>
          <a:lstStyle/>
          <a:p>
            <a:fld id="{7A9E80BB-C0DF-4F1B-8821-E3FD53412E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B18005-3523-456B-9332-E3794DB610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5239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8" name="Picture Placeholder 8">
            <a:extLst>
              <a:ext uri="{FF2B5EF4-FFF2-40B4-BE49-F238E27FC236}">
                <a16:creationId xmlns:a16="http://schemas.microsoft.com/office/drawing/2014/main" id="{79F3298F-F445-9ED3-6C9A-67F4B050FE6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1" r="10741"/>
          <a:stretch/>
        </p:blipFill>
        <p:spPr bwMode="auto">
          <a:xfrm>
            <a:off x="8153400" y="0"/>
            <a:ext cx="40386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8E548D3-3A76-789D-158E-DA1988C0291B}"/>
              </a:ext>
            </a:extLst>
          </p:cNvPr>
          <p:cNvSpPr/>
          <p:nvPr/>
        </p:nvSpPr>
        <p:spPr>
          <a:xfrm>
            <a:off x="8153400" y="1"/>
            <a:ext cx="4038600" cy="6858000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CFD5C93-2BE2-2F95-A644-84B569E7903A}"/>
              </a:ext>
            </a:extLst>
          </p:cNvPr>
          <p:cNvCxnSpPr>
            <a:cxnSpLocks/>
          </p:cNvCxnSpPr>
          <p:nvPr/>
        </p:nvCxnSpPr>
        <p:spPr>
          <a:xfrm>
            <a:off x="124096" y="602329"/>
            <a:ext cx="73274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307CB5B-5D99-45E1-17D6-15569276540D}"/>
              </a:ext>
            </a:extLst>
          </p:cNvPr>
          <p:cNvSpPr txBox="1"/>
          <p:nvPr/>
        </p:nvSpPr>
        <p:spPr>
          <a:xfrm>
            <a:off x="218768" y="883468"/>
            <a:ext cx="61009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cap="all" spc="200" dirty="0">
                <a:solidFill>
                  <a:prstClr val="white"/>
                </a:solidFill>
                <a:latin typeface="Franklin Gothic Demi Cond"/>
                <a:ea typeface="+mj-ea"/>
                <a:cs typeface="+mj-cs"/>
              </a:rPr>
              <a:t>Levelling by auto level 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591279-AA65-FB49-2509-EAACA3ACE0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43" b="24358"/>
          <a:stretch/>
        </p:blipFill>
        <p:spPr bwMode="auto">
          <a:xfrm>
            <a:off x="2071262" y="1576344"/>
            <a:ext cx="2586815" cy="20496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B98A8865-EC22-AC2F-7480-29D1007D67F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69" t="18446" r="27011" b="13652"/>
          <a:stretch/>
        </p:blipFill>
        <p:spPr bwMode="auto">
          <a:xfrm>
            <a:off x="555024" y="1569300"/>
            <a:ext cx="1313367" cy="20901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46D1122-658D-D449-B081-51711B0347C0}"/>
              </a:ext>
            </a:extLst>
          </p:cNvPr>
          <p:cNvSpPr/>
          <p:nvPr/>
        </p:nvSpPr>
        <p:spPr>
          <a:xfrm>
            <a:off x="6405549" y="2467663"/>
            <a:ext cx="5261300" cy="11018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 of levelling: HI method</a:t>
            </a:r>
          </a:p>
          <a:p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Closing error: 0.005 m</a:t>
            </a:r>
          </a:p>
          <a:p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Classification: Precision levelling (C: 2.639)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6EA4AA-8FC4-57F0-D592-A6BC90D74A61}"/>
              </a:ext>
            </a:extLst>
          </p:cNvPr>
          <p:cNvSpPr/>
          <p:nvPr/>
        </p:nvSpPr>
        <p:spPr>
          <a:xfrm>
            <a:off x="6434290" y="3869873"/>
            <a:ext cx="5311621" cy="6282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Purpose: Determine Orthometric height of CP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3D7592-272C-4E20-05A6-D4C5DA5DC7A8}"/>
              </a:ext>
            </a:extLst>
          </p:cNvPr>
          <p:cNvSpPr/>
          <p:nvPr/>
        </p:nvSpPr>
        <p:spPr>
          <a:xfrm>
            <a:off x="6434290" y="4779927"/>
            <a:ext cx="5261300" cy="7489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Correction: loop closure as function of distance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054624-FBB7-E7AC-DEE7-25DCD258E5C9}"/>
              </a:ext>
            </a:extLst>
          </p:cNvPr>
          <p:cNvSpPr txBox="1"/>
          <p:nvPr/>
        </p:nvSpPr>
        <p:spPr>
          <a:xfrm>
            <a:off x="888400" y="3664016"/>
            <a:ext cx="610091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Surveyor using Auto level and holding staff</a:t>
            </a:r>
            <a:endParaRPr lang="en-IN" sz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686485"/>
              </p:ext>
            </p:extLst>
          </p:nvPr>
        </p:nvGraphicFramePr>
        <p:xfrm>
          <a:off x="393861" y="3979013"/>
          <a:ext cx="5489305" cy="25114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97861">
                  <a:extLst>
                    <a:ext uri="{9D8B030D-6E8A-4147-A177-3AD203B41FA5}">
                      <a16:colId xmlns:a16="http://schemas.microsoft.com/office/drawing/2014/main" val="2679987513"/>
                    </a:ext>
                  </a:extLst>
                </a:gridCol>
                <a:gridCol w="1097861">
                  <a:extLst>
                    <a:ext uri="{9D8B030D-6E8A-4147-A177-3AD203B41FA5}">
                      <a16:colId xmlns:a16="http://schemas.microsoft.com/office/drawing/2014/main" val="1762110755"/>
                    </a:ext>
                  </a:extLst>
                </a:gridCol>
                <a:gridCol w="1097861">
                  <a:extLst>
                    <a:ext uri="{9D8B030D-6E8A-4147-A177-3AD203B41FA5}">
                      <a16:colId xmlns:a16="http://schemas.microsoft.com/office/drawing/2014/main" val="1877643183"/>
                    </a:ext>
                  </a:extLst>
                </a:gridCol>
                <a:gridCol w="1097861">
                  <a:extLst>
                    <a:ext uri="{9D8B030D-6E8A-4147-A177-3AD203B41FA5}">
                      <a16:colId xmlns:a16="http://schemas.microsoft.com/office/drawing/2014/main" val="631012909"/>
                    </a:ext>
                  </a:extLst>
                </a:gridCol>
                <a:gridCol w="1097861">
                  <a:extLst>
                    <a:ext uri="{9D8B030D-6E8A-4147-A177-3AD203B41FA5}">
                      <a16:colId xmlns:a16="http://schemas.microsoft.com/office/drawing/2014/main" val="2450765782"/>
                    </a:ext>
                  </a:extLst>
                </a:gridCol>
              </a:tblGrid>
              <a:tr h="16737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FS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HI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Remark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4500729"/>
                  </a:ext>
                </a:extLst>
              </a:tr>
              <a:tr h="16737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100.975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BM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39515724"/>
                  </a:ext>
                </a:extLst>
              </a:tr>
              <a:tr h="16737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0.54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1.335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100.18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99.64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CP1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37543657"/>
                  </a:ext>
                </a:extLst>
              </a:tr>
              <a:tr h="16737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0.76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2.875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98.065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97.305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77692495"/>
                  </a:ext>
                </a:extLst>
              </a:tr>
              <a:tr h="16737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97.125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95.905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CP2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9245524"/>
                  </a:ext>
                </a:extLst>
              </a:tr>
              <a:tr h="16737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1.39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96.545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95.735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72101025"/>
                  </a:ext>
                </a:extLst>
              </a:tr>
              <a:tr h="16737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2.83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1.65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97.725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94.895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CP3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61972999"/>
                  </a:ext>
                </a:extLst>
              </a:tr>
              <a:tr h="16737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1.71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1.085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98.35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96.64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CP4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7813825"/>
                  </a:ext>
                </a:extLst>
              </a:tr>
              <a:tr h="16737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3.765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4.38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97.735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93.97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CP5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8880478"/>
                  </a:ext>
                </a:extLst>
              </a:tr>
              <a:tr h="16737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2.665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0.955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99.445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96.78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3837832"/>
                  </a:ext>
                </a:extLst>
              </a:tr>
              <a:tr h="16737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1.325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0.365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100.405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99.08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CP6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2296874"/>
                  </a:ext>
                </a:extLst>
              </a:tr>
              <a:tr h="16737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1.285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1.385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100.305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99.02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CP7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5412531"/>
                  </a:ext>
                </a:extLst>
              </a:tr>
              <a:tr h="16737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1.305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0.88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100.73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99.45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15558886"/>
                  </a:ext>
                </a:extLst>
              </a:tr>
              <a:tr h="167372">
                <a:tc>
                  <a:txBody>
                    <a:bodyPr/>
                    <a:lstStyle/>
                    <a:p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0.725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100.00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endParaRPr lang="en-US" sz="11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68787176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1868391" y="6458590"/>
            <a:ext cx="22127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: </a:t>
            </a:r>
            <a:r>
              <a:rPr lang="en-GB" sz="1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reduced level of CPs</a:t>
            </a:r>
            <a:endParaRPr lang="en-GB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92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CDE244DC-8B9E-4E7D-B4FF-FDF35DD44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96" y="136525"/>
            <a:ext cx="7121174" cy="495301"/>
          </a:xfrm>
        </p:spPr>
        <p:txBody>
          <a:bodyPr/>
          <a:lstStyle/>
          <a:p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Control network traversing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5D0B6-77C2-4F55-BD1D-6E4B255F6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/>
          <a:lstStyle/>
          <a:p>
            <a:fld id="{7A9E80BB-C0DF-4F1B-8821-E3FD53412E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B18005-3523-456B-9332-E3794DB610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5239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8" name="Picture Placeholder 8">
            <a:extLst>
              <a:ext uri="{FF2B5EF4-FFF2-40B4-BE49-F238E27FC236}">
                <a16:creationId xmlns:a16="http://schemas.microsoft.com/office/drawing/2014/main" id="{79F3298F-F445-9ED3-6C9A-67F4B050FE6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1" r="10741"/>
          <a:stretch/>
        </p:blipFill>
        <p:spPr bwMode="auto">
          <a:xfrm>
            <a:off x="8153400" y="0"/>
            <a:ext cx="40386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8E548D3-3A76-789D-158E-DA1988C0291B}"/>
              </a:ext>
            </a:extLst>
          </p:cNvPr>
          <p:cNvSpPr/>
          <p:nvPr/>
        </p:nvSpPr>
        <p:spPr>
          <a:xfrm>
            <a:off x="8153400" y="1"/>
            <a:ext cx="4038600" cy="6858000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CFD5C93-2BE2-2F95-A644-84B569E7903A}"/>
              </a:ext>
            </a:extLst>
          </p:cNvPr>
          <p:cNvCxnSpPr>
            <a:cxnSpLocks/>
          </p:cNvCxnSpPr>
          <p:nvPr/>
        </p:nvCxnSpPr>
        <p:spPr>
          <a:xfrm>
            <a:off x="124096" y="602329"/>
            <a:ext cx="73274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307CB5B-5D99-45E1-17D6-15569276540D}"/>
              </a:ext>
            </a:extLst>
          </p:cNvPr>
          <p:cNvSpPr txBox="1"/>
          <p:nvPr/>
        </p:nvSpPr>
        <p:spPr>
          <a:xfrm>
            <a:off x="218768" y="883468"/>
            <a:ext cx="61009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cap="all" spc="200" dirty="0">
                <a:solidFill>
                  <a:prstClr val="white"/>
                </a:solidFill>
                <a:latin typeface="Franklin Gothic Demi Cond"/>
                <a:ea typeface="+mj-ea"/>
                <a:cs typeface="+mj-cs"/>
              </a:rPr>
              <a:t>Feature mapping by total station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A782D6-616B-20FE-8C8A-962ED15AB24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64" b="4338"/>
          <a:stretch/>
        </p:blipFill>
        <p:spPr bwMode="auto">
          <a:xfrm>
            <a:off x="469860" y="1758533"/>
            <a:ext cx="4684031" cy="24077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3D57F3D-B1BE-CF0B-6B27-38ED95E17884}"/>
              </a:ext>
            </a:extLst>
          </p:cNvPr>
          <p:cNvCxnSpPr>
            <a:cxnSpLocks/>
          </p:cNvCxnSpPr>
          <p:nvPr/>
        </p:nvCxnSpPr>
        <p:spPr>
          <a:xfrm flipV="1">
            <a:off x="1641987" y="2900516"/>
            <a:ext cx="3048000" cy="2359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2DA4D54-00B7-5B46-59C8-22930A71E00B}"/>
              </a:ext>
            </a:extLst>
          </p:cNvPr>
          <p:cNvSpPr txBox="1"/>
          <p:nvPr/>
        </p:nvSpPr>
        <p:spPr>
          <a:xfrm>
            <a:off x="916827" y="4255327"/>
            <a:ext cx="61009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TS reading by target staff for contour data</a:t>
            </a:r>
            <a:endParaRPr lang="en-IN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CC6F23-650D-C9D9-328E-814BCEE80A55}"/>
              </a:ext>
            </a:extLst>
          </p:cNvPr>
          <p:cNvSpPr/>
          <p:nvPr/>
        </p:nvSpPr>
        <p:spPr>
          <a:xfrm>
            <a:off x="5549511" y="1829291"/>
            <a:ext cx="4748906" cy="11018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Oriented by back-sighting the previous CP</a:t>
            </a:r>
          </a:p>
          <a:p>
            <a:pPr algn="just"/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N, E are added for CP, while orthometric height obtained by Auto level is added in elevation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51D3D4-AD86-5109-A8E5-CD295603734D}"/>
              </a:ext>
            </a:extLst>
          </p:cNvPr>
          <p:cNvSpPr/>
          <p:nvPr/>
        </p:nvSpPr>
        <p:spPr>
          <a:xfrm>
            <a:off x="5604464" y="3311014"/>
            <a:ext cx="5102866" cy="6282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Purpose: Determine co-ordinates for feature mapping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964E5D2-3B1F-073A-8088-DF14525F087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798" t="12716" r="29670" b="12078"/>
          <a:stretch/>
        </p:blipFill>
        <p:spPr bwMode="auto">
          <a:xfrm>
            <a:off x="5598440" y="4166284"/>
            <a:ext cx="3114982" cy="20893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674AB6-141D-8435-D172-FC82AB9DF64F}"/>
              </a:ext>
            </a:extLst>
          </p:cNvPr>
          <p:cNvSpPr txBox="1"/>
          <p:nvPr/>
        </p:nvSpPr>
        <p:spPr>
          <a:xfrm>
            <a:off x="5776083" y="6219825"/>
            <a:ext cx="61009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Data points in Arc GIS </a:t>
            </a:r>
            <a:endParaRPr lang="en-IN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025424"/>
              </p:ext>
            </p:extLst>
          </p:nvPr>
        </p:nvGraphicFramePr>
        <p:xfrm>
          <a:off x="974452" y="4599097"/>
          <a:ext cx="4056159" cy="1889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9768">
                  <a:extLst>
                    <a:ext uri="{9D8B030D-6E8A-4147-A177-3AD203B41FA5}">
                      <a16:colId xmlns:a16="http://schemas.microsoft.com/office/drawing/2014/main" val="1036643594"/>
                    </a:ext>
                  </a:extLst>
                </a:gridCol>
                <a:gridCol w="1088797">
                  <a:extLst>
                    <a:ext uri="{9D8B030D-6E8A-4147-A177-3AD203B41FA5}">
                      <a16:colId xmlns:a16="http://schemas.microsoft.com/office/drawing/2014/main" val="1377625725"/>
                    </a:ext>
                  </a:extLst>
                </a:gridCol>
                <a:gridCol w="1088797">
                  <a:extLst>
                    <a:ext uri="{9D8B030D-6E8A-4147-A177-3AD203B41FA5}">
                      <a16:colId xmlns:a16="http://schemas.microsoft.com/office/drawing/2014/main" val="3434145699"/>
                    </a:ext>
                  </a:extLst>
                </a:gridCol>
                <a:gridCol w="1088797">
                  <a:extLst>
                    <a:ext uri="{9D8B030D-6E8A-4147-A177-3AD203B41FA5}">
                      <a16:colId xmlns:a16="http://schemas.microsoft.com/office/drawing/2014/main" val="2383837488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Point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Easting </a:t>
                      </a:r>
                      <a:r>
                        <a:rPr lang="en-US" sz="1100" dirty="0">
                          <a:effectLst/>
                        </a:rPr>
                        <a:t>(m)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Northing </a:t>
                      </a:r>
                      <a:r>
                        <a:rPr lang="en-US" sz="1100" dirty="0">
                          <a:effectLst/>
                        </a:rPr>
                        <a:t>(m)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 </a:t>
                      </a:r>
                      <a:r>
                        <a:rPr lang="en-US" sz="1100" dirty="0">
                          <a:effectLst/>
                        </a:rPr>
                        <a:t>Elevation (m)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95377049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486246.8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2781781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90.214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585373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486195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2781799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86.332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00355672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486157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2781820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85.1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7976333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486174.5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2781842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87.198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4320428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486237.1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2781901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84.555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6590660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486271.4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2781871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89.658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93861735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p7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486247.6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2781820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89.999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62804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930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CDE244DC-8B9E-4E7D-B4FF-FDF35DD44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96" y="136525"/>
            <a:ext cx="7121174" cy="495301"/>
          </a:xfrm>
        </p:spPr>
        <p:txBody>
          <a:bodyPr/>
          <a:lstStyle/>
          <a:p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Deliverables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5D0B6-77C2-4F55-BD1D-6E4B255F6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/>
          <a:lstStyle/>
          <a:p>
            <a:fld id="{7A9E80BB-C0DF-4F1B-8821-E3FD53412EF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B18005-3523-456B-9332-E3794DB610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5239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8" name="Picture Placeholder 8">
            <a:extLst>
              <a:ext uri="{FF2B5EF4-FFF2-40B4-BE49-F238E27FC236}">
                <a16:creationId xmlns:a16="http://schemas.microsoft.com/office/drawing/2014/main" id="{79F3298F-F445-9ED3-6C9A-67F4B050FE6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1" r="10741"/>
          <a:stretch/>
        </p:blipFill>
        <p:spPr bwMode="auto">
          <a:xfrm>
            <a:off x="8153400" y="0"/>
            <a:ext cx="40386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8E548D3-3A76-789D-158E-DA1988C0291B}"/>
              </a:ext>
            </a:extLst>
          </p:cNvPr>
          <p:cNvSpPr/>
          <p:nvPr/>
        </p:nvSpPr>
        <p:spPr>
          <a:xfrm>
            <a:off x="8153400" y="1"/>
            <a:ext cx="4038600" cy="6858000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CFD5C93-2BE2-2F95-A644-84B569E7903A}"/>
              </a:ext>
            </a:extLst>
          </p:cNvPr>
          <p:cNvCxnSpPr>
            <a:cxnSpLocks/>
          </p:cNvCxnSpPr>
          <p:nvPr/>
        </p:nvCxnSpPr>
        <p:spPr>
          <a:xfrm>
            <a:off x="124096" y="602329"/>
            <a:ext cx="73274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307CB5B-5D99-45E1-17D6-15569276540D}"/>
              </a:ext>
            </a:extLst>
          </p:cNvPr>
          <p:cNvSpPr txBox="1"/>
          <p:nvPr/>
        </p:nvSpPr>
        <p:spPr>
          <a:xfrm>
            <a:off x="218768" y="883468"/>
            <a:ext cx="61009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cap="all" spc="200" dirty="0">
                <a:solidFill>
                  <a:prstClr val="white"/>
                </a:solidFill>
                <a:latin typeface="Franklin Gothic Demi Cond"/>
                <a:ea typeface="+mj-ea"/>
                <a:cs typeface="+mj-cs"/>
              </a:rPr>
              <a:t>Topographic map</a:t>
            </a:r>
            <a:endParaRPr lang="en-IN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92F5C7-2676-37FC-3CDC-1D00E4301F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3335" y="255194"/>
            <a:ext cx="4885510" cy="63225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A8D4AB4-361F-B4A9-AF12-F1F99066E23C}"/>
              </a:ext>
            </a:extLst>
          </p:cNvPr>
          <p:cNvSpPr/>
          <p:nvPr/>
        </p:nvSpPr>
        <p:spPr>
          <a:xfrm>
            <a:off x="609675" y="1976201"/>
            <a:ext cx="5261300" cy="7296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Topographical map of Aarogyadham digitized on Arc GIS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1CAAEA-8BAF-D295-6A59-49ADF7E635F0}"/>
              </a:ext>
            </a:extLst>
          </p:cNvPr>
          <p:cNvSpPr/>
          <p:nvPr/>
        </p:nvSpPr>
        <p:spPr>
          <a:xfrm>
            <a:off x="613416" y="2918892"/>
            <a:ext cx="5272464" cy="6282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Scale : 1: 1500 (Large scale map), 1 cm on map is 15 m on ground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865DBA-99B1-CE7F-EE4D-78C5C06C5BE7}"/>
              </a:ext>
            </a:extLst>
          </p:cNvPr>
          <p:cNvSpPr/>
          <p:nvPr/>
        </p:nvSpPr>
        <p:spPr>
          <a:xfrm>
            <a:off x="624579" y="3777696"/>
            <a:ext cx="5261300" cy="6282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Plottable error: 37.5 cm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092749-EADC-C94A-3D09-1F361A490A64}"/>
              </a:ext>
            </a:extLst>
          </p:cNvPr>
          <p:cNvSpPr/>
          <p:nvPr/>
        </p:nvSpPr>
        <p:spPr>
          <a:xfrm>
            <a:off x="659996" y="5377177"/>
            <a:ext cx="5261300" cy="5973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CRS: WGS 84, UTM zone 44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3B16AD-32EC-42EA-FEA1-86B020C29805}"/>
              </a:ext>
            </a:extLst>
          </p:cNvPr>
          <p:cNvSpPr/>
          <p:nvPr/>
        </p:nvSpPr>
        <p:spPr>
          <a:xfrm>
            <a:off x="609675" y="4660517"/>
            <a:ext cx="5311621" cy="4620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Contour interval: 1m (rolling terrain)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AEF60B-59C6-6B74-64DA-CDE300C78D99}"/>
              </a:ext>
            </a:extLst>
          </p:cNvPr>
          <p:cNvSpPr txBox="1"/>
          <p:nvPr/>
        </p:nvSpPr>
        <p:spPr>
          <a:xfrm>
            <a:off x="6934200" y="6542559"/>
            <a:ext cx="61009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</a:t>
            </a:r>
            <a:r>
              <a:rPr lang="en-GB" sz="1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Topo</a:t>
            </a:r>
            <a:r>
              <a:rPr lang="en-GB" sz="1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map of Aarogyadham digitized on Arc GIS</a:t>
            </a:r>
            <a:endParaRPr lang="en-IN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2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CDE244DC-8B9E-4E7D-B4FF-FDF35DD44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96" y="136525"/>
            <a:ext cx="7121174" cy="495301"/>
          </a:xfrm>
        </p:spPr>
        <p:txBody>
          <a:bodyPr/>
          <a:lstStyle/>
          <a:p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Deliverables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5D0B6-77C2-4F55-BD1D-6E4B255F6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/>
          <a:lstStyle/>
          <a:p>
            <a:fld id="{7A9E80BB-C0DF-4F1B-8821-E3FD53412E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B18005-3523-456B-9332-E3794DB610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5239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pic>
        <p:nvPicPr>
          <p:cNvPr id="8" name="Picture Placeholder 8">
            <a:extLst>
              <a:ext uri="{FF2B5EF4-FFF2-40B4-BE49-F238E27FC236}">
                <a16:creationId xmlns:a16="http://schemas.microsoft.com/office/drawing/2014/main" id="{79F3298F-F445-9ED3-6C9A-67F4B050FE6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1" r="10741"/>
          <a:stretch/>
        </p:blipFill>
        <p:spPr bwMode="auto">
          <a:xfrm>
            <a:off x="8153400" y="0"/>
            <a:ext cx="40386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8E548D3-3A76-789D-158E-DA1988C0291B}"/>
              </a:ext>
            </a:extLst>
          </p:cNvPr>
          <p:cNvSpPr/>
          <p:nvPr/>
        </p:nvSpPr>
        <p:spPr>
          <a:xfrm>
            <a:off x="8153400" y="1"/>
            <a:ext cx="4038600" cy="6858000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CFD5C93-2BE2-2F95-A644-84B569E7903A}"/>
              </a:ext>
            </a:extLst>
          </p:cNvPr>
          <p:cNvCxnSpPr>
            <a:cxnSpLocks/>
          </p:cNvCxnSpPr>
          <p:nvPr/>
        </p:nvCxnSpPr>
        <p:spPr>
          <a:xfrm>
            <a:off x="124096" y="602329"/>
            <a:ext cx="73274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307CB5B-5D99-45E1-17D6-15569276540D}"/>
              </a:ext>
            </a:extLst>
          </p:cNvPr>
          <p:cNvSpPr txBox="1"/>
          <p:nvPr/>
        </p:nvSpPr>
        <p:spPr>
          <a:xfrm>
            <a:off x="218768" y="883468"/>
            <a:ext cx="61009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cap="all" spc="200" dirty="0">
                <a:solidFill>
                  <a:prstClr val="white"/>
                </a:solidFill>
                <a:latin typeface="Franklin Gothic Demi Cond"/>
                <a:ea typeface="+mj-ea"/>
                <a:cs typeface="+mj-cs"/>
              </a:rPr>
              <a:t> Road profile</a:t>
            </a:r>
            <a:endParaRPr lang="en-IN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D509DE-C087-006F-7943-A655FCF4C8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403" y="883468"/>
            <a:ext cx="6208167" cy="497112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9D949F7-60C1-7B71-7FD4-6849AA1CB8DA}"/>
              </a:ext>
            </a:extLst>
          </p:cNvPr>
          <p:cNvSpPr txBox="1"/>
          <p:nvPr/>
        </p:nvSpPr>
        <p:spPr>
          <a:xfrm>
            <a:off x="7894038" y="5991116"/>
            <a:ext cx="61009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Fig: Road profile</a:t>
            </a:r>
            <a:endParaRPr lang="en-I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BBDB13-BC3A-40F8-2C0E-1B618C1B9B6C}"/>
              </a:ext>
            </a:extLst>
          </p:cNvPr>
          <p:cNvSpPr/>
          <p:nvPr/>
        </p:nvSpPr>
        <p:spPr>
          <a:xfrm>
            <a:off x="186101" y="2267162"/>
            <a:ext cx="5261300" cy="11018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Ground preparations: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Section at 20 m interval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Divide each section in 5 parts, 0.9m each, width of road is 3.6m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E6D228-3573-AD82-772A-844A392B7839}"/>
              </a:ext>
            </a:extLst>
          </p:cNvPr>
          <p:cNvSpPr/>
          <p:nvPr/>
        </p:nvSpPr>
        <p:spPr>
          <a:xfrm>
            <a:off x="186101" y="3650855"/>
            <a:ext cx="5311621" cy="6282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Purpose: 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nsight about the change in elevation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w.r.t.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length of the road</a:t>
            </a:r>
            <a:endParaRPr lang="en-IN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91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55973"/>
      </a:accent1>
      <a:accent2>
        <a:srgbClr val="8189A2"/>
      </a:accent2>
      <a:accent3>
        <a:srgbClr val="BB9569"/>
      </a:accent3>
      <a:accent4>
        <a:srgbClr val="A25526"/>
      </a:accent4>
      <a:accent5>
        <a:srgbClr val="EEECE0"/>
      </a:accent5>
      <a:accent6>
        <a:srgbClr val="592A0E"/>
      </a:accent6>
      <a:hlink>
        <a:srgbClr val="0563C1"/>
      </a:hlink>
      <a:folHlink>
        <a:srgbClr val="954F72"/>
      </a:folHlink>
    </a:clrScheme>
    <a:fontScheme name="Custom 27">
      <a:majorFont>
        <a:latin typeface="Franklin Gothic Demi Cond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 Presentation_TM16411254_Win32_JC_SL_v3.potx" id="{A49F532D-B704-4DFF-BADB-F4289203C174}" vid="{D1827142-D2F0-440A-808F-EAD0984C5F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5621FE4-3184-49E6-95AD-A045530002EF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AC6AFC83-AE02-40B8-BC2C-6B2B881062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0F98B39-7EBA-4823-84A5-26F47879986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Modern presentation</Template>
  <TotalTime>310</TotalTime>
  <Words>1031</Words>
  <Application>Microsoft Office PowerPoint</Application>
  <PresentationFormat>Widescreen</PresentationFormat>
  <Paragraphs>427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Cambria Math</vt:lpstr>
      <vt:lpstr>Franklin Gothic Demi Cond</vt:lpstr>
      <vt:lpstr>Segoe UI Light</vt:lpstr>
      <vt:lpstr>Times New Roman</vt:lpstr>
      <vt:lpstr>Univers Light</vt:lpstr>
      <vt:lpstr>Office Theme</vt:lpstr>
      <vt:lpstr>CE 673A Instrumentation laboratory and field practices</vt:lpstr>
      <vt:lpstr>agenda</vt:lpstr>
      <vt:lpstr>Introduction</vt:lpstr>
      <vt:lpstr>Control network setup</vt:lpstr>
      <vt:lpstr>Control network setup</vt:lpstr>
      <vt:lpstr>Control network setup</vt:lpstr>
      <vt:lpstr>Control network traversing</vt:lpstr>
      <vt:lpstr>Deliverables</vt:lpstr>
      <vt:lpstr>Deliverables</vt:lpstr>
      <vt:lpstr> deliverables</vt:lpstr>
      <vt:lpstr>Lab works</vt:lpstr>
      <vt:lpstr>Lab works</vt:lpstr>
      <vt:lpstr>Lab works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Manoneet Gawali</dc:creator>
  <cp:lastModifiedBy>HP</cp:lastModifiedBy>
  <cp:revision>50</cp:revision>
  <dcterms:created xsi:type="dcterms:W3CDTF">2024-04-18T16:20:30Z</dcterms:created>
  <dcterms:modified xsi:type="dcterms:W3CDTF">2024-04-20T12:12:24Z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